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88" r:id="rId5"/>
    <p:sldId id="273" r:id="rId6"/>
    <p:sldId id="263" r:id="rId7"/>
    <p:sldId id="267" r:id="rId8"/>
    <p:sldId id="275" r:id="rId9"/>
    <p:sldId id="276" r:id="rId10"/>
    <p:sldId id="277" r:id="rId11"/>
    <p:sldId id="278" r:id="rId12"/>
    <p:sldId id="279" r:id="rId13"/>
    <p:sldId id="280" r:id="rId14"/>
    <p:sldId id="286" r:id="rId15"/>
    <p:sldId id="281" r:id="rId16"/>
    <p:sldId id="289" r:id="rId17"/>
    <p:sldId id="290" r:id="rId18"/>
    <p:sldId id="291" r:id="rId19"/>
    <p:sldId id="292" r:id="rId20"/>
    <p:sldId id="293" r:id="rId21"/>
    <p:sldId id="295" r:id="rId22"/>
    <p:sldId id="296" r:id="rId23"/>
    <p:sldId id="294" r:id="rId24"/>
    <p:sldId id="297" r:id="rId25"/>
    <p:sldId id="298" r:id="rId26"/>
    <p:sldId id="299" r:id="rId27"/>
    <p:sldId id="300" r:id="rId28"/>
    <p:sldId id="301" r:id="rId29"/>
    <p:sldId id="287" r:id="rId30"/>
    <p:sldId id="303" r:id="rId31"/>
    <p:sldId id="302" r:id="rId32"/>
    <p:sldId id="305" r:id="rId3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24"/>
    <p:restoredTop sz="94620"/>
  </p:normalViewPr>
  <p:slideViewPr>
    <p:cSldViewPr snapToGrid="0" snapToObjects="1">
      <p:cViewPr varScale="1">
        <p:scale>
          <a:sx n="78" d="100"/>
          <a:sy n="78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30E84-9755-B64F-BE66-DF32E2B5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127C7A-AA8C-0944-B357-BE9C2750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B2A6BF-CBFB-5A4D-8862-91FC0F1E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A1AC37-2F9F-9942-9933-C2228FDC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C7DC96-F776-334D-9DA1-915DE9A1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2216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B17C-F1FD-1242-84B9-86A85C5B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D0E744-F945-3445-99AE-28760A4A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CC909F-2B54-484E-92B1-08D3D784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CD423-4FDF-7B44-8102-CB261A4F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63974E-671E-674D-8290-228D0220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9411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8CAE596-57AE-544F-BCF4-23EB9EF22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DAFD4F-4765-B142-B5F2-A1E4F812A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BB9FE3-64EB-2B41-9822-71BB6140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26F3F-C900-964D-80AB-14C94BF3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6BB780-B91B-6D4E-BE6D-197EA638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62057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D24C81-4023-6E48-9F91-7A160ECC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3F0C5-FC3D-1C4E-8BDB-B50DB3F5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245D7E-03A7-4648-A10C-F9CE20A3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295BFB-13F0-8643-A46C-E962BE41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E86C1D-D39F-9242-A53F-B97EEB37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534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2E0E7-A4C8-1445-9A36-46AEE7CA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65846E-A4C9-164E-860F-01EAF43F6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730C0D-C61E-4A48-B909-38C530DB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33E45B-D281-E147-8ADF-3BC5D49D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744262-F40F-1142-97F5-B97E92B7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62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A16467-3245-0049-915D-EB385E3F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08CA66-4621-F243-B096-7B66BB913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CEC096-0EAA-E54F-991A-E7884715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7E4706-68A2-9B4C-951A-16C926C3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24323B-3B63-3649-A1FE-5B8448AF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E07D96-47FC-5449-B350-32292AD6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210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8C191-5EC8-0147-BAD8-10634B76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078AB5-A795-4A41-A14F-7521F0E9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2B8E6F-6AA4-9548-9246-FE56B436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33D9E4-B717-BA43-8B97-0D47307D8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674AB4-CA53-4842-A773-7C71771F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49FD4E-55D3-8845-AC94-713AE99A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66CAC5-E5F8-8240-AC66-CB53AA52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E2888CA-F055-7248-B688-F572F320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4053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ED3A8-2538-884A-90CA-C06C3BAC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EFE8D4-038E-9C47-ADAB-3C15B7BA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B5241E-9001-794F-A989-17B35DBE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5FF9A0-4294-1045-8632-62242090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400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5AF569-0E43-2145-ACD7-877A9420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C3CCC2-E200-534E-AAF6-E73F6BCA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2C0633-95C0-3C46-8425-90B4E509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3513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266561-1E57-0D4D-BF93-3B0DBC5A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A95FF8-D870-D148-BDBD-D3BF4B71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D7342E-691E-B547-B8F5-4E143B82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8190C2-118E-5843-BD94-4B21DFB3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477FAF-8C0F-C640-A80F-0A4B53B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98311E-524E-D044-B726-EEA0FAB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6444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7E423-C388-9F41-9742-906BCE98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E880E1-6AFF-3748-85FB-4D925DCB5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3991CC-06D9-4D48-9538-F0B507B5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C3EAB3-3598-654F-9CDE-AF92BAC8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E4E304-B897-BB43-996D-50A67797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5B5BDA-0248-C441-B1B6-0106A476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5936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C0E83A3-CCF5-F849-A089-81787DF3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7098BC-F9D2-A545-AE66-9376A2F4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E8DF70-074D-DC43-B522-367B78C44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B134-1DD9-C844-BE1E-98AF1EC09A26}" type="datetimeFigureOut">
              <a:rPr kumimoji="1" lang="zh-HK" altLang="en-US" smtClean="0"/>
              <a:t>14/4/2026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4B1E6A-F254-8141-A55D-00A42BA1E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5F9160-5D13-2949-B60F-80805667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6819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di8KWyYXF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sacps.edu.h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0285B3-89F3-6B41-814D-0BFF857E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634" y="1627349"/>
            <a:ext cx="4805996" cy="1401448"/>
          </a:xfrm>
        </p:spPr>
        <p:txBody>
          <a:bodyPr anchor="t">
            <a:noAutofit/>
          </a:bodyPr>
          <a:lstStyle/>
          <a:p>
            <a:r>
              <a:rPr kumimoji="1" lang="zh-HK" altLang="en-US" sz="4800" u="sng" dirty="0">
                <a:solidFill>
                  <a:srgbClr val="000000"/>
                </a:solidFill>
              </a:rPr>
              <a:t>中國</a:t>
            </a:r>
            <a:r>
              <a:rPr kumimoji="1" lang="zh-HK" altLang="en-US" sz="4800" dirty="0">
                <a:solidFill>
                  <a:srgbClr val="000000"/>
                </a:solidFill>
              </a:rPr>
              <a:t>藝術家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zh-HK" altLang="en-US" sz="4800" u="sng" dirty="0">
                <a:solidFill>
                  <a:srgbClr val="000000"/>
                </a:solidFill>
              </a:rPr>
              <a:t>林風眠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1900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－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年）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>(</a:t>
            </a:r>
            <a:r>
              <a:rPr kumimoji="1" lang="zh-TW" altLang="en-US" sz="4800" dirty="0">
                <a:solidFill>
                  <a:srgbClr val="000000"/>
                </a:solidFill>
              </a:rPr>
              <a:t>高年級</a:t>
            </a:r>
            <a:r>
              <a:rPr kumimoji="1" lang="en-US" altLang="zh-HK" sz="4800" dirty="0">
                <a:solidFill>
                  <a:srgbClr val="000000"/>
                </a:solidFill>
              </a:rPr>
              <a:t>)</a:t>
            </a:r>
            <a:endParaRPr kumimoji="1" lang="zh-HK" altLang="en-US" sz="4800" dirty="0">
              <a:solidFill>
                <a:srgbClr val="000000"/>
              </a:solidFill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D5008A13-37CA-2E45-AA2C-B942F664A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2551" r="13137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477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6B9BFC-03B0-0A45-8FAB-4540F6E584A8}"/>
              </a:ext>
            </a:extLst>
          </p:cNvPr>
          <p:cNvSpPr/>
          <p:nvPr/>
        </p:nvSpPr>
        <p:spPr>
          <a:xfrm>
            <a:off x="302172" y="1228397"/>
            <a:ext cx="112408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20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世紀西方後印象派、野獸派、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立體主義、抽象主義等現代繪畫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流派的崛起也進一步使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認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識到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傳統藝術的可貴。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同時，西方現代抽象主義繪畫與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東方藝術傳統的淵源和親和也使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深刻認識到只有中西融合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才是一條真正創新之路。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pic>
        <p:nvPicPr>
          <p:cNvPr id="6" name="圖片 5" descr="一張含有 簾, 物件, 塑膠, 白色 的圖片&#10;&#10;自動產生的描述">
            <a:extLst>
              <a:ext uri="{FF2B5EF4-FFF2-40B4-BE49-F238E27FC236}">
                <a16:creationId xmlns:a16="http://schemas.microsoft.com/office/drawing/2014/main" id="{34A88B55-9D52-664D-AC31-F137292E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78" y="425669"/>
            <a:ext cx="5986805" cy="6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7C5765-A4CE-B747-A0B9-F30FC47272EF}"/>
              </a:ext>
            </a:extLst>
          </p:cNvPr>
          <p:cNvSpPr/>
          <p:nvPr/>
        </p:nvSpPr>
        <p:spPr>
          <a:xfrm>
            <a:off x="751536" y="1205851"/>
            <a:ext cx="1095177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與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徐悲鴻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以西方寫實主義改造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endParaRPr lang="en-US" altLang="zh-HK" sz="2800" b="0" i="0" u="sng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傳統繪畫不同。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在中西融合的立場上，持中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西調和的觀念，因而他不從素描入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手，而是從寫生入手，這使他為中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西繪畫打通找到了一個共同點，對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線條和色彩的運用成為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繪畫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創作的重要門徑。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  <p:pic>
        <p:nvPicPr>
          <p:cNvPr id="6" name="圖片 5" descr="一張含有 樹, 電線, 直立的, 圍欄 的圖片&#10;&#10;自動產生的描述">
            <a:extLst>
              <a:ext uri="{FF2B5EF4-FFF2-40B4-BE49-F238E27FC236}">
                <a16:creationId xmlns:a16="http://schemas.microsoft.com/office/drawing/2014/main" id="{B593494F-6BAD-0344-8BAD-69F8F8D7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40" y="118745"/>
            <a:ext cx="3230922" cy="3380041"/>
          </a:xfrm>
          <a:prstGeom prst="rect">
            <a:avLst/>
          </a:prstGeom>
        </p:spPr>
      </p:pic>
      <p:pic>
        <p:nvPicPr>
          <p:cNvPr id="5" name="圖片 4" descr="一張含有 草, 水, 池塘, 彩色 的圖片&#10;&#10;自動產生的描述">
            <a:extLst>
              <a:ext uri="{FF2B5EF4-FFF2-40B4-BE49-F238E27FC236}">
                <a16:creationId xmlns:a16="http://schemas.microsoft.com/office/drawing/2014/main" id="{D89ACC50-DE2E-1542-BAE9-CABBD48F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10" y="3678752"/>
            <a:ext cx="4944582" cy="29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30C678C-C07F-724F-B857-C886F7CB4F04}"/>
              </a:ext>
            </a:extLst>
          </p:cNvPr>
          <p:cNvSpPr/>
          <p:nvPr/>
        </p:nvSpPr>
        <p:spPr>
          <a:xfrm>
            <a:off x="1814482" y="605671"/>
            <a:ext cx="98534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以</a:t>
            </a:r>
            <a:r>
              <a:rPr lang="zh-HK" altLang="en-US" sz="2800" dirty="0" smtClean="0">
                <a:solidFill>
                  <a:srgbClr val="7030A0"/>
                </a:solidFill>
                <a:latin typeface="Open Sans"/>
              </a:rPr>
              <a:t>線條</a:t>
            </a:r>
            <a:r>
              <a:rPr lang="zh-TW" altLang="en-US" sz="2800" dirty="0" smtClean="0">
                <a:solidFill>
                  <a:srgbClr val="7030A0"/>
                </a:solidFill>
                <a:latin typeface="Open Sans"/>
              </a:rPr>
              <a:t>構</a:t>
            </a:r>
            <a:r>
              <a:rPr lang="zh-TW" altLang="en-US" sz="2800" dirty="0">
                <a:solidFill>
                  <a:srgbClr val="7030A0"/>
                </a:solidFill>
                <a:latin typeface="Open Sans"/>
              </a:rPr>
              <a:t>成</a:t>
            </a:r>
            <a:r>
              <a:rPr lang="zh-HK" altLang="en-US" sz="2800" b="0" i="0" u="none" strike="noStrike" dirty="0" smtClean="0">
                <a:solidFill>
                  <a:srgbClr val="000000"/>
                </a:solidFill>
                <a:effectLst/>
                <a:latin typeface="Open Sans"/>
              </a:rPr>
              <a:t>，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尤講究線條韻味。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7" name="圖片 6" descr="一張含有 桌, 食物, 塗鴉, 覆蓋 的圖片&#10;&#10;自動產生的描述">
            <a:extLst>
              <a:ext uri="{FF2B5EF4-FFF2-40B4-BE49-F238E27FC236}">
                <a16:creationId xmlns:a16="http://schemas.microsoft.com/office/drawing/2014/main" id="{9E3C2CFD-B40A-0445-B001-62DA1689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53" y="1216149"/>
            <a:ext cx="3474478" cy="35235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0" y="1216149"/>
            <a:ext cx="3621822" cy="2851024"/>
          </a:xfrm>
          <a:prstGeom prst="rect">
            <a:avLst/>
          </a:prstGeom>
        </p:spPr>
      </p:pic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D549E9E7-9C76-F74B-A3D4-AE7E38463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36" y="3050388"/>
            <a:ext cx="3521615" cy="33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139968" y="424510"/>
            <a:ext cx="119120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他的畫在題材上多以仕女、京劇人物、靜物花卉和風景為主。用色充分吸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收了印象派濃艷多變的色彩表現，又融以傳統水墨，使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色彩調子偏冷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有一種淒婉幽怨的意境。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pic>
        <p:nvPicPr>
          <p:cNvPr id="8" name="圖片 7" descr="一張含有 室內, 桌, 差異, 多種 的圖片&#10;&#10;自動產生的描述">
            <a:extLst>
              <a:ext uri="{FF2B5EF4-FFF2-40B4-BE49-F238E27FC236}">
                <a16:creationId xmlns:a16="http://schemas.microsoft.com/office/drawing/2014/main" id="{29E0D112-C54F-2543-9CDB-FB61E71A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7" y="1913991"/>
            <a:ext cx="3722902" cy="36633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2F0E434-4F04-C849-9ACA-35DC744A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91" y="1693977"/>
            <a:ext cx="4085127" cy="41033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04679D3-AF27-874D-A350-AFBE164E2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64" y="2854227"/>
            <a:ext cx="3722902" cy="37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330307" y="78067"/>
            <a:ext cx="114878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在構成方面，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的畫沒有傳統中國畫立軸或橫卷式的構圖和署名款。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</a:t>
            </a:r>
            <a:r>
              <a:rPr lang="zh-HK" altLang="en-US" sz="2800" b="1" i="0" u="none" strike="noStrike" dirty="0">
                <a:solidFill>
                  <a:srgbClr val="7030A0"/>
                </a:solidFill>
                <a:effectLst/>
                <a:latin typeface="Open Sans"/>
              </a:rPr>
              <a:t>喜用方形構圖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，這顯然是受到來自西方現代繪畫的影響，而與傳統繪畫在形式上</a:t>
            </a:r>
            <a:r>
              <a:rPr lang="zh-HK" altLang="en-US" sz="2800" dirty="0"/>
              <a:t>截然不同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</a:t>
            </a:r>
            <a:r>
              <a:rPr lang="zh-HK" altLang="en-US" sz="2800" dirty="0"/>
              <a:t>相差甚遠。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8C0F6E-0E7B-7D4A-9B80-7BE7E0B53CEC}"/>
              </a:ext>
            </a:extLst>
          </p:cNvPr>
          <p:cNvSpPr/>
          <p:nvPr/>
        </p:nvSpPr>
        <p:spPr>
          <a:xfrm>
            <a:off x="352096" y="1538928"/>
            <a:ext cx="11466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方形構圖，實乃追求均衡，意味著向四方等量擴展，以求最完整、最充實的內涵。而仕女形象在圖中，多為全身，且呈穩定的</a:t>
            </a:r>
            <a:r>
              <a:rPr lang="zh-HK" altLang="en-US" sz="2800" dirty="0">
                <a:solidFill>
                  <a:srgbClr val="7030A0"/>
                </a:solidFill>
              </a:rPr>
              <a:t>金字塔狀的</a:t>
            </a:r>
            <a:r>
              <a:rPr lang="zh-HK" altLang="en-US" sz="2800" b="1" dirty="0">
                <a:solidFill>
                  <a:srgbClr val="7030A0"/>
                </a:solidFill>
              </a:rPr>
              <a:t>三角形</a:t>
            </a:r>
            <a:r>
              <a:rPr lang="zh-HK" altLang="en-US" sz="2800" dirty="0">
                <a:solidFill>
                  <a:srgbClr val="7030A0"/>
                </a:solidFill>
              </a:rPr>
              <a:t>結構</a:t>
            </a:r>
            <a:r>
              <a:rPr lang="zh-HK" altLang="en-US" sz="2800" dirty="0"/>
              <a:t>，更反映了</a:t>
            </a:r>
            <a:r>
              <a:rPr lang="zh-HK" altLang="en-US" sz="2800" u="sng" dirty="0"/>
              <a:t>林風眠</a:t>
            </a:r>
            <a:r>
              <a:rPr lang="zh-HK" altLang="en-US" sz="2800" dirty="0"/>
              <a:t>內心所追求的幾何秩序。這可能是他留歐時期受立體派幾何造型的審美基礎影響的結果。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46" y="3354810"/>
            <a:ext cx="10470995" cy="3333964"/>
          </a:xfrm>
          <a:prstGeom prst="rect">
            <a:avLst/>
          </a:prstGeom>
        </p:spPr>
      </p:pic>
      <p:pic>
        <p:nvPicPr>
          <p:cNvPr id="5" name="圖片 4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B8ADBD-5F24-CD4A-86AD-095A9BF5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108" y="3298888"/>
            <a:ext cx="3076833" cy="3033565"/>
          </a:xfrm>
          <a:prstGeom prst="rect">
            <a:avLst/>
          </a:prstGeom>
        </p:spPr>
      </p:pic>
      <p:sp>
        <p:nvSpPr>
          <p:cNvPr id="6" name="三角形 5">
            <a:extLst>
              <a:ext uri="{FF2B5EF4-FFF2-40B4-BE49-F238E27FC236}">
                <a16:creationId xmlns:a16="http://schemas.microsoft.com/office/drawing/2014/main" id="{4E66B4F4-5FE3-C442-AAC5-472D3A0A357C}"/>
              </a:ext>
            </a:extLst>
          </p:cNvPr>
          <p:cNvSpPr/>
          <p:nvPr/>
        </p:nvSpPr>
        <p:spPr>
          <a:xfrm>
            <a:off x="8427162" y="3400628"/>
            <a:ext cx="2924779" cy="2830084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15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277F80-9AC3-6549-891B-982254AD6410}"/>
              </a:ext>
            </a:extLst>
          </p:cNvPr>
          <p:cNvSpPr/>
          <p:nvPr/>
        </p:nvSpPr>
        <p:spPr>
          <a:xfrm>
            <a:off x="1313792" y="187009"/>
            <a:ext cx="99112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的繪畫中，已沒有山水、人物、花鳥畫的傳統界限，他只是以一種單純的現代性眼光作畫，而他的畫，無論人物、風景都透視出強烈的現代感。僅憑這一點，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已經超越了同時代的畫家。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6" name="圖片 5" descr="一張含有 桌, 水 的圖片&#10;&#10;自動產生的描述">
            <a:extLst>
              <a:ext uri="{FF2B5EF4-FFF2-40B4-BE49-F238E27FC236}">
                <a16:creationId xmlns:a16="http://schemas.microsoft.com/office/drawing/2014/main" id="{110C6B74-4AC6-3B4C-BD76-CEE731D8B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0" y="2410681"/>
            <a:ext cx="7157543" cy="3545221"/>
          </a:xfrm>
          <a:prstGeom prst="rect">
            <a:avLst/>
          </a:prstGeom>
        </p:spPr>
      </p:pic>
      <p:pic>
        <p:nvPicPr>
          <p:cNvPr id="8" name="圖片 7" descr="一張含有 鳥, 坐, 相片, 小 的圖片&#10;&#10;自動產生的描述">
            <a:extLst>
              <a:ext uri="{FF2B5EF4-FFF2-40B4-BE49-F238E27FC236}">
                <a16:creationId xmlns:a16="http://schemas.microsoft.com/office/drawing/2014/main" id="{B36A22FB-C6C3-4A41-A560-88E95912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39" y="2410681"/>
            <a:ext cx="4726961" cy="35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2059171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76BA51-0111-6143-ADB7-7CAF96AABBB0}"/>
              </a:ext>
            </a:extLst>
          </p:cNvPr>
          <p:cNvSpPr/>
          <p:nvPr/>
        </p:nvSpPr>
        <p:spPr>
          <a:xfrm>
            <a:off x="1342479" y="1376301"/>
            <a:ext cx="99763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至</a:t>
            </a:r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60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年代</a:t>
            </a:r>
            <a:r>
              <a:rPr lang="zh-HK" altLang="en-US" sz="2800" b="1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創作巔峰期之珍稀畫作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從融合西方立體主義、徹底顛覆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中國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傳統表現形式的里程碑作品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仙人掌、彩陶與靜物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到其最為人熟知的經典仕女畫像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白衣仕女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直至將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中國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抒情縹緲的意境與西方富於理性秩序的構圖圓熟相融的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魚鷹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，深刻洞悉該時期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在靜物、人物、風景題材創作所經歷的突破、消解、直至沉澱的革新演繹。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726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B6B56F-9EE0-9E4F-AC01-9534700E1747}"/>
              </a:ext>
            </a:extLst>
          </p:cNvPr>
          <p:cNvSpPr/>
          <p:nvPr/>
        </p:nvSpPr>
        <p:spPr>
          <a:xfrm>
            <a:off x="6510935" y="5677356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一九五二年作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68×68.5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0636567-03EE-3F49-9883-B6860BF2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9" y="133326"/>
            <a:ext cx="6584183" cy="66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962EB450-BBE8-4646-BC6C-BAE30364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48" y="180057"/>
            <a:ext cx="8218099" cy="4109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1906A9-533B-C944-AE1F-6C633AAD1D01}"/>
              </a:ext>
            </a:extLst>
          </p:cNvPr>
          <p:cNvSpPr/>
          <p:nvPr/>
        </p:nvSpPr>
        <p:spPr>
          <a:xfrm>
            <a:off x="925552" y="4396937"/>
            <a:ext cx="111495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簡化為各種幾何形體組合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的對象，交錯並置於桌案上：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扁圓的水果與圓形仙人掌，於上下分別緊貼中心軸線左右；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菱形的陶罐與豎方形的盆栽，呈左右水平陳列；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陶罐、仙人掌、盆栽、水果，圍繞着中間上下交疊的方巾，呈圓形分佈，相互輝映，形成「圓中有方、方中有圓」的佈局特色。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807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457627" y="558628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05" y="214720"/>
            <a:ext cx="6590849" cy="64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56C7453-3D90-B645-BE1E-5FC962E6BC00}"/>
              </a:ext>
            </a:extLst>
          </p:cNvPr>
          <p:cNvSpPr/>
          <p:nvPr/>
        </p:nvSpPr>
        <p:spPr>
          <a:xfrm>
            <a:off x="6271264" y="1061861"/>
            <a:ext cx="5787018" cy="224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林風眠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，原名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林鳳鳴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廣東梅縣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人，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畫家暨教育家，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近現代美術的啟蒙者和融合中西的中國現代繪畫開創者之一，與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顏文梁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、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徐悲鴻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劉海粟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並稱「四大校長」。</a:t>
            </a:r>
            <a:endParaRPr lang="en-US" altLang="zh-HK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圖片 7" descr="一張含有 相片, 男人, 舊, 黑色 的圖片&#10;&#10;自動產生的描述">
            <a:extLst>
              <a:ext uri="{FF2B5EF4-FFF2-40B4-BE49-F238E27FC236}">
                <a16:creationId xmlns:a16="http://schemas.microsoft.com/office/drawing/2014/main" id="{05BDC881-DEA1-9847-8A57-D1A0A4207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26" r="1" b="2478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40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8C8CED-CF54-2844-90CC-A8C66D36F1AB}"/>
              </a:ext>
            </a:extLst>
          </p:cNvPr>
          <p:cNvSpPr/>
          <p:nvPr/>
        </p:nvSpPr>
        <p:spPr>
          <a:xfrm>
            <a:off x="5761740" y="243708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他筆下的仕女形象逐步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簡化為幾何形體的構成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，背景也改為垂直幾合分隔，且更注重線條和顏色的經營，捕捉了仕女外形美姿的同時，將東方仕女的雍容風度和優雅氣韻展露無遺。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560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采林氏典型的「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方形佈陣」構圖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，大面積的黑白刷筆，將背景垂直分隔成具有明暗變化的三等分，流麗的線條和半透明的陰影賦予畫面一種光色照射下的逆光情境，為端坐於前的白色仕女注入一股靜幽柔美的空靈感。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313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6C804FC-2A57-E446-A910-28390F08CF70}"/>
              </a:ext>
            </a:extLst>
          </p:cNvPr>
          <p:cNvSpPr/>
          <p:nvPr/>
        </p:nvSpPr>
        <p:spPr>
          <a:xfrm>
            <a:off x="5169438" y="3066865"/>
            <a:ext cx="64877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用色上，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自創在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重彩之上疊加白線、白粉，形成透明的紗質感覺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，層層疊疊的白粉肌理營造出透明光感，蓋於白粉之下的重彩透過不同程度遮蔽，創造出隱隱若現、層次豐富的中間色調變化。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6477A3-3FF1-ED4A-AD14-2F2D226015BB}"/>
              </a:ext>
            </a:extLst>
          </p:cNvPr>
          <p:cNvSpPr/>
          <p:nvPr/>
        </p:nvSpPr>
        <p:spPr>
          <a:xfrm>
            <a:off x="1285689" y="626869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作品局部</a:t>
            </a:r>
            <a:endParaRPr lang="zh-HK" altLang="en-US" dirty="0"/>
          </a:p>
        </p:txBody>
      </p:sp>
      <p:pic>
        <p:nvPicPr>
          <p:cNvPr id="8" name="圖片 7" descr="一張含有 服飾, 坐, 桌, 花瓶 的圖片&#10;&#10;自動產生的描述">
            <a:extLst>
              <a:ext uri="{FF2B5EF4-FFF2-40B4-BE49-F238E27FC236}">
                <a16:creationId xmlns:a16="http://schemas.microsoft.com/office/drawing/2014/main" id="{476FC1B2-F5E9-8042-8AED-7F4485E1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75" y="219974"/>
            <a:ext cx="4050790" cy="6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0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81789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2" y="188049"/>
            <a:ext cx="6461709" cy="64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4EF49AD-8177-F34D-B6F3-794FA88110BC}"/>
              </a:ext>
            </a:extLst>
          </p:cNvPr>
          <p:cNvSpPr/>
          <p:nvPr/>
        </p:nvSpPr>
        <p:spPr>
          <a:xfrm>
            <a:off x="6096000" y="1550695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3200" i="1" dirty="0">
                <a:solidFill>
                  <a:srgbClr val="000000"/>
                </a:solidFill>
                <a:latin typeface="inherit"/>
              </a:rPr>
              <a:t>「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我想也許因為我從小生活在山村裏，對大自然的愛好，成為一種習慣</a:t>
            </a:r>
            <a:r>
              <a:rPr lang="en-US" altLang="zh-HK" sz="3200" b="1" i="1" dirty="0">
                <a:solidFill>
                  <a:srgbClr val="002060"/>
                </a:solidFill>
                <a:latin typeface="inherit"/>
              </a:rPr>
              <a:t>……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也許看來最平淡的東西，在平原上的幾株樹、一條河，我都永遠不會感到厭倦。」</a:t>
            </a:r>
            <a:endParaRPr lang="zh-HK" altLang="en-US" sz="3200" b="1" dirty="0">
              <a:solidFill>
                <a:srgbClr val="002060"/>
              </a:solidFill>
              <a:latin typeface="Open Sans"/>
            </a:endParaRPr>
          </a:p>
          <a:p>
            <a:pPr fontAlgn="base"/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——</a:t>
            </a:r>
            <a:r>
              <a:rPr lang="zh-HK" altLang="en-US" sz="3200" b="1" u="sng" dirty="0">
                <a:solidFill>
                  <a:srgbClr val="002060"/>
                </a:solidFill>
                <a:latin typeface="Open Sans"/>
              </a:rPr>
              <a:t>林風眠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《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抒情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·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傳神及其他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》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，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1962</a:t>
            </a:r>
          </a:p>
          <a:p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6161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163523" y="321630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12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1200" b="1" u="sng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zh-HK" altLang="en-US" sz="1200" b="1" dirty="0"/>
              <a:t>魚鷹</a:t>
            </a:r>
            <a:endParaRPr lang="zh-HK" altLang="en-US" sz="1200" dirty="0"/>
          </a:p>
          <a:p>
            <a:pPr fontAlgn="base"/>
            <a:r>
              <a:rPr lang="zh-HK" altLang="en-US" sz="1200" dirty="0"/>
              <a:t>墨 紙本 </a:t>
            </a:r>
            <a:r>
              <a:rPr lang="en-US" altLang="zh-HK" sz="1200" dirty="0"/>
              <a:t>| </a:t>
            </a:r>
            <a:r>
              <a:rPr lang="zh-HK" altLang="en-US" sz="1200" dirty="0"/>
              <a:t>一九六〇年作</a:t>
            </a:r>
            <a:r>
              <a:rPr lang="en-US" altLang="zh-HK" sz="1200" dirty="0"/>
              <a:t>| 68.5×68</a:t>
            </a:r>
            <a:r>
              <a:rPr lang="en" altLang="zh-HK" sz="1200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8" y="220333"/>
            <a:ext cx="2884477" cy="28934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08C694-D202-E14C-AB67-BDD8E2B722E6}"/>
              </a:ext>
            </a:extLst>
          </p:cNvPr>
          <p:cNvSpPr/>
          <p:nvPr/>
        </p:nvSpPr>
        <p:spPr>
          <a:xfrm>
            <a:off x="6096000" y="314192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的故鄉位於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廣東省梅縣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公嶺村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，風景優美而寧靜，是其幼年消磨時光的好所在，培養了他一顆愛好貼近自然的優美心靈。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於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杭州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藝專教學期間，他更提倡學生要多「向自然學習」，身邊萬物皆為創作的素材。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1958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年，他與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關良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吳大羽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等老畫家在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上海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美協的組織下走訪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安徽黃山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蘇州東山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浙江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舟山及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新安江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等地寫生，積累了大量的繪畫素材。作品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魚鷹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便是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基於該次寫生中所見所悟，於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1960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年創作的得意之作。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F4CDA-E618-9844-8BD8-8550F90BC87D}"/>
              </a:ext>
            </a:extLst>
          </p:cNvPr>
          <p:cNvSpPr/>
          <p:nvPr/>
        </p:nvSpPr>
        <p:spPr>
          <a:xfrm>
            <a:off x="615351" y="6396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約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年代，林風眠（右二）與關良在上海郊外寫生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個人, 室外, 相片, 直立的 的圖片&#10;&#10;自動產生的描述">
            <a:extLst>
              <a:ext uri="{FF2B5EF4-FFF2-40B4-BE49-F238E27FC236}">
                <a16:creationId xmlns:a16="http://schemas.microsoft.com/office/drawing/2014/main" id="{D61C0121-6D3A-0E41-95BA-D3B950B1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61" y="3166659"/>
            <a:ext cx="3355412" cy="30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8FCFC5-0312-7D4F-B249-3CE89F57E68B}"/>
              </a:ext>
            </a:extLst>
          </p:cNvPr>
          <p:cNvSpPr/>
          <p:nvPr/>
        </p:nvSpPr>
        <p:spPr>
          <a:xfrm>
            <a:off x="6015829" y="119031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在墨色五分的山河背景中，他以收放自如的運筆暈染，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配合堅硬的直線，將兩艘漁船簡化為三角形塊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抽象式結構，幷置於畫面中央，船頭船尾露出的水稻在兩端零星交錯，構成對應，締造出視覺的穩定和空間縱深的層次。三隻肥瘦不一的魚鷹，被刻意安排站立於右側船沿之上，打破了畫面原本的構圖平衡，形成一種向右下沉的動勢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9950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3D8607B-BAB9-9C42-9871-36687EDED8DA}"/>
              </a:ext>
            </a:extLst>
          </p:cNvPr>
          <p:cNvSpPr/>
          <p:nvPr/>
        </p:nvSpPr>
        <p:spPr>
          <a:xfrm>
            <a:off x="6096000" y="1595021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通過借鑑西方風景繪畫的空間構圖，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將畫面橫貫分構為多個層次，並利用傳統水墨畫中留白的特點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，引入西畫對於戶外光影變化的捕捉，隨着近大遠小的景物安排，畫面由前至後，層次推進間，一股輕鬆自由的畫面氣氛洋溢而出，形成畫面秩序上的新韻律。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5347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2059171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91DFEC-5E7E-B941-8B3E-6F67F1C8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599480"/>
            <a:ext cx="3838957" cy="38689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BBDEE8-16EB-C245-8F50-3F95BC44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510" y="1599480"/>
            <a:ext cx="3750942" cy="3762664"/>
          </a:xfrm>
          <a:prstGeom prst="rect">
            <a:avLst/>
          </a:prstGeom>
        </p:spPr>
      </p:pic>
      <p:pic>
        <p:nvPicPr>
          <p:cNvPr id="8" name="圖片 7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534589-0371-D34F-8640-7C2EEA249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82" y="2151571"/>
            <a:ext cx="3921436" cy="38662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2019339-BAE6-4642-9CEB-253D1BBAD536}"/>
              </a:ext>
            </a:extLst>
          </p:cNvPr>
          <p:cNvSpPr/>
          <p:nvPr/>
        </p:nvSpPr>
        <p:spPr>
          <a:xfrm>
            <a:off x="7039981" y="545648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1DD37C-18F9-EE40-A92B-3343CBE73016}"/>
              </a:ext>
            </a:extLst>
          </p:cNvPr>
          <p:cNvSpPr/>
          <p:nvPr/>
        </p:nvSpPr>
        <p:spPr>
          <a:xfrm>
            <a:off x="5542002" y="614897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3066B9-8CD7-024B-8EB9-A8A6C13E7BCE}"/>
              </a:ext>
            </a:extLst>
          </p:cNvPr>
          <p:cNvSpPr/>
          <p:nvPr/>
        </p:nvSpPr>
        <p:spPr>
          <a:xfrm>
            <a:off x="928091" y="564673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7140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10A428FF-EEFA-2145-93C0-AB18B811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439" r="11025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D2DBA8A-91CA-184F-A6B2-0F76455D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118" y="2452208"/>
            <a:ext cx="4800261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kumimoji="1" lang="zh-HK" altLang="en-US" u="sng" dirty="0">
                <a:solidFill>
                  <a:srgbClr val="000000"/>
                </a:solidFill>
              </a:rPr>
              <a:t>林風眠</a:t>
            </a:r>
            <a:r>
              <a:rPr kumimoji="1" lang="zh-HK" altLang="en-US" dirty="0">
                <a:solidFill>
                  <a:srgbClr val="000000"/>
                </a:solidFill>
              </a:rPr>
              <a:t>作品欣賞</a:t>
            </a: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>(</a:t>
            </a:r>
            <a:r>
              <a:rPr kumimoji="1" lang="zh-HK" altLang="en-US" dirty="0">
                <a:solidFill>
                  <a:srgbClr val="000000"/>
                </a:solidFill>
              </a:rPr>
              <a:t>短片</a:t>
            </a:r>
            <a:r>
              <a:rPr kumimoji="1" lang="zh-TW" altLang="en-US" dirty="0">
                <a:solidFill>
                  <a:srgbClr val="000000"/>
                </a:solidFill>
              </a:rPr>
              <a:t>約四分鐘</a:t>
            </a:r>
            <a:r>
              <a:rPr kumimoji="1" lang="en-US" altLang="zh-TW" dirty="0">
                <a:solidFill>
                  <a:srgbClr val="000000"/>
                </a:solidFill>
              </a:rPr>
              <a:t>)</a:t>
            </a:r>
            <a:r>
              <a:rPr kumimoji="1" lang="en-US" altLang="zh-HK" sz="2100" dirty="0">
                <a:solidFill>
                  <a:srgbClr val="000000"/>
                </a:solidFill>
              </a:rPr>
              <a:t/>
            </a:r>
            <a:br>
              <a:rPr kumimoji="1" lang="en-US" altLang="zh-HK" sz="2100" dirty="0">
                <a:solidFill>
                  <a:srgbClr val="000000"/>
                </a:solidFill>
              </a:rPr>
            </a:br>
            <a:endParaRPr kumimoji="1" lang="en-US" altLang="zh-HK" sz="2100" dirty="0">
              <a:solidFill>
                <a:srgbClr val="00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CEF577-9084-3047-889A-D215B744916A}"/>
              </a:ext>
            </a:extLst>
          </p:cNvPr>
          <p:cNvSpPr/>
          <p:nvPr/>
        </p:nvSpPr>
        <p:spPr>
          <a:xfrm>
            <a:off x="6422748" y="4575829"/>
            <a:ext cx="49276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HK" altLang="en-US" dirty="0">
                <a:hlinkClick r:id="rId4"/>
              </a:rPr>
              <a:t>https://www.youtube.com/watch?v=ddi8KWyYXFc</a:t>
            </a:r>
            <a:endParaRPr lang="en-US" altLang="zh-HK" dirty="0"/>
          </a:p>
          <a:p>
            <a:pPr>
              <a:spcAft>
                <a:spcPts val="600"/>
              </a:spcAft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011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67863" y="1566937"/>
            <a:ext cx="106494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年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幼的時候，已經很喜愛繪畫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祖父為石匠，以雕刻墓碑為生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父親</a:t>
            </a:r>
            <a:r>
              <a:rPr lang="zh-HK" altLang="en-US" sz="2800" u="sng" dirty="0"/>
              <a:t>林雨農</a:t>
            </a:r>
            <a:r>
              <a:rPr lang="zh-HK" altLang="en-US" sz="2800" dirty="0"/>
              <a:t>繼承祖業，兼擅繪事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1904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歲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入私塾讀書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遵父教臨摹</a:t>
            </a:r>
            <a:endParaRPr lang="en-US" altLang="zh-HK" sz="2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芥子園畫傳</a:t>
            </a:r>
            <a:r>
              <a:rPr lang="en-US" altLang="zh-TW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 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38E7556-72F0-1D45-A806-ADABCC8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" y="241374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的生平</a:t>
            </a:r>
          </a:p>
        </p:txBody>
      </p:sp>
      <p:pic>
        <p:nvPicPr>
          <p:cNvPr id="16" name="圖片 15" descr="一張含有 相片, 白色, 坐, 桌 的圖片&#10;&#10;自動產生的描述">
            <a:extLst>
              <a:ext uri="{FF2B5EF4-FFF2-40B4-BE49-F238E27FC236}">
                <a16:creationId xmlns:a16="http://schemas.microsoft.com/office/drawing/2014/main" id="{08FF6ABA-671F-E64C-8C47-7369931F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51" y="1015800"/>
            <a:ext cx="3968240" cy="417161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6454DFF-480C-CB43-AE11-CCE2BABFF581}"/>
              </a:ext>
            </a:extLst>
          </p:cNvPr>
          <p:cNvSpPr/>
          <p:nvPr/>
        </p:nvSpPr>
        <p:spPr>
          <a:xfrm>
            <a:off x="6269421" y="54295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芥子園畫傳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是</a:t>
            </a:r>
            <a:r>
              <a:rPr lang="zh-HK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一部著名畫譜，詳細介紹了中國畫中山水畫、梅蘭竹菊畫以及花鳥蟲草繪畫的各種技法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018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8EBB46E-FB7D-5449-BA36-58E9E215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868" y="1620065"/>
            <a:ext cx="6702225" cy="328414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HK" altLang="en-US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今周功課：</a:t>
            </a: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TW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1.</a:t>
            </a:r>
            <a:r>
              <a:rPr kumimoji="1" lang="zh-HK" altLang="en-US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小偵探工作紙</a:t>
            </a: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TW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2.</a:t>
            </a:r>
            <a:r>
              <a:rPr kumimoji="1" lang="zh-HK" altLang="en-US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網上問答小擂台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6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03D1D374-69BC-7C45-A633-65FEAD83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91" y="0"/>
            <a:ext cx="980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270" y="223986"/>
            <a:ext cx="1081266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視藝小偵探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網上問答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四至六年級</a:t>
            </a:r>
            <a:r>
              <a:rPr lang="en-US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是哪個國家的人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中國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德國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1918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年後赴哪個城市的高等美術學校留學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法國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巴黎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上海</a:t>
            </a:r>
            <a:r>
              <a:rPr lang="zh-TW" altLang="en-US" sz="1600" kern="100" dirty="0" smtClean="0">
                <a:latin typeface="Times New Roman" panose="02020603050405020304" pitchFamily="18" charset="0"/>
              </a:rPr>
              <a:t>  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東京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</a:t>
            </a:r>
            <a:r>
              <a:rPr lang="zh-HK" altLang="zh-HK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不是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的藝術風格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尊重中西繪畫和民間藝術的優秀傳統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主張中西方藝術要互相溝通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	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主張發展中國水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墨水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的畫沒有傳統中國畫立軸或橫卷式的構圖和署名款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HK" sz="1600" kern="100" dirty="0" smtClean="0">
              <a:latin typeface="Times New Roman" panose="02020603050405020304" pitchFamily="18" charset="0"/>
            </a:endParaRPr>
          </a:p>
          <a:p>
            <a:pPr indent="177800">
              <a:spcAft>
                <a:spcPts val="0"/>
              </a:spcAft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他喜用什</a:t>
            </a:r>
            <a:r>
              <a:rPr lang="zh-TW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形的構圖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 smtClean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方形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梯形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平行四邊形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仕女作品中，多為全身，且呈穩定的什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形狀結構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圓形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三角形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   c.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正方形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6.</a:t>
            </a:r>
            <a:r>
              <a:rPr kumimoji="1" lang="en-US" altLang="zh-HK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以下哪一項是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的三大經典主題代表作？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《仙人掌、彩陶與靜物》、《白衣仕女》、《魚鷹》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《簫聲》、《蜜月》、《撫貓人家》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標楷體" panose="03000509000000000000" pitchFamily="65" charset="-120"/>
              </a:rPr>
              <a:t>c. </a:t>
            </a:r>
            <a:r>
              <a:rPr lang="zh-CN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《穆斯克前的的吉普赛人》、《街上的情侣》、《德拉加莱特红磨坊》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6735466" y="223986"/>
            <a:ext cx="5376914" cy="1729095"/>
            <a:chOff x="6073094" y="307104"/>
            <a:chExt cx="5376914" cy="1729095"/>
          </a:xfrm>
        </p:grpSpPr>
        <p:sp>
          <p:nvSpPr>
            <p:cNvPr id="2" name="向上箭號圖說文字 1"/>
            <p:cNvSpPr/>
            <p:nvPr/>
          </p:nvSpPr>
          <p:spPr>
            <a:xfrm>
              <a:off x="6073094" y="764849"/>
              <a:ext cx="5039032" cy="1271350"/>
            </a:xfrm>
            <a:prstGeom prst="up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144676" y="1416730"/>
              <a:ext cx="5305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2000" b="1" dirty="0">
                  <a:solidFill>
                    <a:srgbClr val="002060"/>
                  </a:solidFill>
                </a:rPr>
                <a:t>學校網頁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最新消息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視</a:t>
              </a:r>
              <a:r>
                <a:rPr lang="zh-HK" altLang="en-US" sz="2000" b="1" dirty="0">
                  <a:solidFill>
                    <a:srgbClr val="FF0000"/>
                  </a:solidFill>
                </a:rPr>
                <a:t>藝小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偵探網上問答</a:t>
              </a:r>
              <a:endParaRPr lang="zh-HK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251074" y="307104"/>
              <a:ext cx="2901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>
                  <a:hlinkClick r:id="rId2"/>
                </a:rPr>
                <a:t>http://www.sacps.edu.hk/</a:t>
              </a:r>
              <a:endParaRPr lang="zh-HK" altLang="en-US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488248" y="2041494"/>
            <a:ext cx="4286250" cy="4286251"/>
            <a:chOff x="7392956" y="519925"/>
            <a:chExt cx="4286250" cy="428625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"/>
            <a:stretch/>
          </p:blipFill>
          <p:spPr>
            <a:xfrm>
              <a:off x="7392956" y="519925"/>
              <a:ext cx="4286250" cy="4286251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820166" y="1281049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視藝小</a:t>
              </a:r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偵探</a:t>
              </a:r>
              <a:endParaRPr lang="en-US" altLang="zh-TW" sz="2400" dirty="0" smtClean="0">
                <a:solidFill>
                  <a:srgbClr val="7030A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網上</a:t>
              </a:r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問答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9115004" y="3601882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積極</a:t>
              </a:r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參與</a:t>
              </a:r>
              <a:endParaRPr lang="en-US" altLang="zh-TW" dirty="0" smtClean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大獎</a:t>
              </a:r>
              <a:endParaRPr lang="zh-TW" altLang="en-US" dirty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1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8975" y="30540"/>
            <a:ext cx="1106944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歲時，</a:t>
            </a:r>
            <a:r>
              <a:rPr lang="zh-TW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母親跟一位染布的青工私奔了後被抓回    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來。族裏人最後商量把他母親賣了。臨賣前，他溜出去看她，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母親抱著他大哭了一頓，從此母子天各一方。後來，母親在尼姑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庵當傭人，臨死前都未再見一面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TW" sz="2800" baseline="300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1908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(10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畫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TW" alt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zh-TW" alt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1" y="2118731"/>
            <a:ext cx="2222426" cy="4393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15440" y="61197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endParaRPr lang="zh-HK" altLang="en-US" dirty="0"/>
          </a:p>
        </p:txBody>
      </p:sp>
      <p:pic>
        <p:nvPicPr>
          <p:cNvPr id="8" name="圖片 7" descr="一張含有 相片, 男人, 舊, 年輕 的圖片&#10;&#10;自動產生的描述">
            <a:extLst>
              <a:ext uri="{FF2B5EF4-FFF2-40B4-BE49-F238E27FC236}">
                <a16:creationId xmlns:a16="http://schemas.microsoft.com/office/drawing/2014/main" id="{C2BB523F-E5D0-124F-B620-6B42FEAF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18110" y="3429000"/>
            <a:ext cx="2979191" cy="30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87430" y="106504"/>
            <a:ext cx="1064949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1917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梅州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中學畢業後，考入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術學院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1918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年後赴</a:t>
            </a:r>
            <a:r>
              <a:rPr lang="zh-HK" altLang="en-US" sz="2800" b="1" i="0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法國巴黎</a:t>
            </a:r>
            <a:r>
              <a:rPr lang="zh-HK" altLang="en-US" sz="28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高等美術學校留學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u="sng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1920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年入讀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法國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迪戎（</a:t>
            </a:r>
            <a:r>
              <a:rPr lang="en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DIJON</a:t>
            </a:r>
            <a:r>
              <a:rPr lang="zh-HK" altLang="e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</a:t>
            </a:r>
            <a:r>
              <a:rPr lang="zh-TW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，</a:t>
            </a:r>
            <a:endParaRPr lang="en-US" altLang="zh-TW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不久又轉入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國立美術學院，並在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各大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博物館研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習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術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1925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年擔任國立北平藝術專科學校校長、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教務長及西畫系主任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1926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北京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藝專舉辦個人畫展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年擔任全國藝術教育委員會主任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5A49E1-6366-5947-88C2-D5E06359FE35}"/>
              </a:ext>
            </a:extLst>
          </p:cNvPr>
          <p:cNvSpPr/>
          <p:nvPr/>
        </p:nvSpPr>
        <p:spPr>
          <a:xfrm>
            <a:off x="7988929" y="48413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林文錚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吳大羽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（由左至右）</a:t>
            </a:r>
            <a:endParaRPr lang="en-US" altLang="zh-HK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於巴黎留學時合影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en-US" altLang="zh-HK" dirty="0"/>
          </a:p>
          <a:p>
            <a:endParaRPr lang="zh-HK" altLang="en-US" dirty="0"/>
          </a:p>
        </p:txBody>
      </p:sp>
      <p:pic>
        <p:nvPicPr>
          <p:cNvPr id="5" name="圖片 4" descr="一張含有 個人, 相片, 室外, 人 的圖片&#10;&#10;自動產生的描述">
            <a:extLst>
              <a:ext uri="{FF2B5EF4-FFF2-40B4-BE49-F238E27FC236}">
                <a16:creationId xmlns:a16="http://schemas.microsoft.com/office/drawing/2014/main" id="{7A86AE40-0269-1046-9E6C-F10F3C99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96" y="527289"/>
            <a:ext cx="3233751" cy="41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281178" y="111738"/>
            <a:ext cx="1064949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1928</a:t>
            </a:r>
            <a:r>
              <a:rPr lang="zh-HK" alt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年創立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杭州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國立藝術院（現為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中國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美術學院），</a:t>
            </a:r>
            <a:endParaRPr lang="en-US" altLang="zh-HK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任校長兼教授。擔任院長期間，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方幹民</a:t>
            </a:r>
            <a:endParaRPr lang="en-US" altLang="zh-HK" sz="2800" u="sng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吳大羽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同為著名的三位西畫系教授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1931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年率藝術教育考察團赴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考察。於抗日戰爭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期間，曾執教於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重慶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國立藝術學校。抗日勝利後，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杭州西湖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國立藝術學院任教。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中華人民共和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成立後，任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美協副主席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1977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年定居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香港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</a:t>
            </a:r>
            <a:r>
              <a:rPr lang="zh-TW" altLang="en-US" sz="2800" dirty="0"/>
              <a:t>因心臟病、肺炎併發症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病逝於</a:t>
            </a:r>
            <a:r>
              <a:rPr lang="zh-TW" altLang="en-US" sz="2800" dirty="0"/>
              <a:t>在</a:t>
            </a:r>
            <a:r>
              <a:rPr lang="zh-TW" altLang="en-US" sz="2800" u="sng" dirty="0"/>
              <a:t>港安醫院</a:t>
            </a:r>
            <a:r>
              <a:rPr lang="zh-TW" altLang="en-US" sz="2800" dirty="0"/>
              <a:t>病逝，    </a:t>
            </a:r>
            <a:endParaRPr lang="en-US" altLang="zh-TW" sz="2800" dirty="0"/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终年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91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歲</a:t>
            </a:r>
            <a:r>
              <a:rPr lang="zh-HK" altLang="en-US" sz="24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zh-HK" altLang="en-US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圖片 5" descr="一張含有 男人, 個人, 相片, 室內 的圖片&#10;&#10;自動產生的描述">
            <a:extLst>
              <a:ext uri="{FF2B5EF4-FFF2-40B4-BE49-F238E27FC236}">
                <a16:creationId xmlns:a16="http://schemas.microsoft.com/office/drawing/2014/main" id="{A7B738AC-7C58-444C-A5D2-C7C12314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612" y="616038"/>
            <a:ext cx="3138781" cy="41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158D-EF9B-BE4E-B179-5DF4543B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8" y="-176240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的藝術風格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2A522A-A75C-7F4C-9806-A7C83EE59F36}"/>
              </a:ext>
            </a:extLst>
          </p:cNvPr>
          <p:cNvSpPr/>
          <p:nvPr/>
        </p:nvSpPr>
        <p:spPr>
          <a:xfrm>
            <a:off x="265386" y="1149323"/>
            <a:ext cx="495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現代美術史上，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是一位舉足輕重的領袖人物，他在中國畫壇的影響曾遠遠大於後來的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徐悲鴻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室外, 雪, 海灘, 水 的圖片&#10;&#10;自動產生的描述">
            <a:extLst>
              <a:ext uri="{FF2B5EF4-FFF2-40B4-BE49-F238E27FC236}">
                <a16:creationId xmlns:a16="http://schemas.microsoft.com/office/drawing/2014/main" id="{724D2DF4-C280-5345-B5D8-95650A5D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55" y="1350624"/>
            <a:ext cx="5887545" cy="475603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37AE38-534F-4446-90FF-20C31523C346}"/>
              </a:ext>
            </a:extLst>
          </p:cNvPr>
          <p:cNvSpPr/>
          <p:nvPr/>
        </p:nvSpPr>
        <p:spPr>
          <a:xfrm>
            <a:off x="265386" y="3429000"/>
            <a:ext cx="5284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在創作上，他</a:t>
            </a:r>
            <a:r>
              <a:rPr lang="zh-HK" altLang="en-US" sz="2800" dirty="0">
                <a:solidFill>
                  <a:srgbClr val="7030A0"/>
                </a:solidFill>
              </a:rPr>
              <a:t>尊重中西繪畫和民間藝術的優秀傳統</a:t>
            </a:r>
            <a:r>
              <a:rPr lang="zh-HK" altLang="en-US" sz="2800" dirty="0"/>
              <a:t>，但極力反對因襲前人，墨守成規；主張</a:t>
            </a:r>
            <a:r>
              <a:rPr lang="zh-HK" altLang="en-US" sz="2800" b="1" dirty="0">
                <a:solidFill>
                  <a:srgbClr val="7030A0"/>
                </a:solidFill>
              </a:rPr>
              <a:t>中西方藝術要互相溝通</a:t>
            </a:r>
            <a:r>
              <a:rPr lang="zh-HK" altLang="en-US" sz="2800" dirty="0"/>
              <a:t>，取長補短，以自己民族文化為基礎，發展新的</a:t>
            </a:r>
            <a:r>
              <a:rPr lang="zh-HK" altLang="en-US" sz="2800" u="sng" dirty="0"/>
              <a:t>中國</a:t>
            </a:r>
            <a:r>
              <a:rPr lang="zh-HK" altLang="en-US" sz="2800" dirty="0"/>
              <a:t>藝術。</a:t>
            </a:r>
          </a:p>
        </p:txBody>
      </p:sp>
    </p:spTree>
    <p:extLst>
      <p:ext uri="{BB962C8B-B14F-4D97-AF65-F5344CB8AC3E}">
        <p14:creationId xmlns:p14="http://schemas.microsoft.com/office/powerpoint/2010/main" val="3942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A15B66F-93EC-894F-8B24-B9EB782B4F50}"/>
              </a:ext>
            </a:extLst>
          </p:cNvPr>
          <p:cNvSpPr/>
          <p:nvPr/>
        </p:nvSpPr>
        <p:spPr>
          <a:xfrm>
            <a:off x="993228" y="353649"/>
            <a:ext cx="104052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應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蔡元培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的邀請出任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北京國立藝術專科學校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校長時，首先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提倡中西融合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，開風氣之先。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" y="2011694"/>
            <a:ext cx="5291717" cy="42439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45" y="1759550"/>
            <a:ext cx="4832821" cy="47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EDD75C-FE3D-474D-854E-5A97A659F6B4}"/>
              </a:ext>
            </a:extLst>
          </p:cNvPr>
          <p:cNvSpPr/>
          <p:nvPr/>
        </p:nvSpPr>
        <p:spPr>
          <a:xfrm>
            <a:off x="536028" y="344664"/>
            <a:ext cx="10673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留學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時，很長一段時間沉浸於西方古典寫實繪畫，很少有心思關注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傳統繪畫。後來，受到他的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雕塑老師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揚西斯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的點撥，告別自然主義畫風，親近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傳統藝術。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pic>
        <p:nvPicPr>
          <p:cNvPr id="6" name="圖片 5" descr="一張含有 建築物, 水, 坐, 花 的圖片&#10;&#10;自動產生的描述">
            <a:extLst>
              <a:ext uri="{FF2B5EF4-FFF2-40B4-BE49-F238E27FC236}">
                <a16:creationId xmlns:a16="http://schemas.microsoft.com/office/drawing/2014/main" id="{B3F542D2-B66F-AF4B-95F4-D5AC41B6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1973998"/>
            <a:ext cx="5461747" cy="3985368"/>
          </a:xfrm>
          <a:prstGeom prst="rect">
            <a:avLst/>
          </a:prstGeom>
        </p:spPr>
      </p:pic>
      <p:pic>
        <p:nvPicPr>
          <p:cNvPr id="7" name="圖片 6" descr="一張含有 桌, 坐, 覆蓋, 水 的圖片&#10;&#10;自動產生的描述">
            <a:extLst>
              <a:ext uri="{FF2B5EF4-FFF2-40B4-BE49-F238E27FC236}">
                <a16:creationId xmlns:a16="http://schemas.microsoft.com/office/drawing/2014/main" id="{C71DA673-4C69-F64F-BC14-77AB62BB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17" y="2375591"/>
            <a:ext cx="5415455" cy="41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2401</Words>
  <Application>Microsoft Office PowerPoint</Application>
  <PresentationFormat>寬螢幕</PresentationFormat>
  <Paragraphs>185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inherit</vt:lpstr>
      <vt:lpstr>Open Sans</vt:lpstr>
      <vt:lpstr>華康斧劈體W7</vt:lpstr>
      <vt:lpstr>新細明體</vt:lpstr>
      <vt:lpstr>標楷體</vt:lpstr>
      <vt:lpstr>arial</vt:lpstr>
      <vt:lpstr>arial</vt:lpstr>
      <vt:lpstr>Calibri</vt:lpstr>
      <vt:lpstr>Calibri Light</vt:lpstr>
      <vt:lpstr>Times New Roman</vt:lpstr>
      <vt:lpstr>Office 佈景主題</vt:lpstr>
      <vt:lpstr>中國藝術家  林風眠 （1900－1991年）  (高年級)</vt:lpstr>
      <vt:lpstr>PowerPoint 簡報</vt:lpstr>
      <vt:lpstr>林風眠的生平</vt:lpstr>
      <vt:lpstr>PowerPoint 簡報</vt:lpstr>
      <vt:lpstr>PowerPoint 簡報</vt:lpstr>
      <vt:lpstr>PowerPoint 簡報</vt:lpstr>
      <vt:lpstr>林風眠的藝術風格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林風眠作品欣賞  (短片約四分鐘) </vt:lpstr>
      <vt:lpstr>今周功課：  1.小偵探工作紙  2.網上問答小擂台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中國藝術家  林風眠 （1900－1991年）  (高年級)</dc:title>
  <dc:creator>羅文超</dc:creator>
  <cp:lastModifiedBy>SACPS</cp:lastModifiedBy>
  <cp:revision>12</cp:revision>
  <dcterms:created xsi:type="dcterms:W3CDTF">2020-04-05T07:50:39Z</dcterms:created>
  <dcterms:modified xsi:type="dcterms:W3CDTF">2026-04-14T04:25:38Z</dcterms:modified>
</cp:coreProperties>
</file>