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3"/>
  </p:normalViewPr>
  <p:slideViewPr>
    <p:cSldViewPr snapToGrid="0">
      <p:cViewPr varScale="1">
        <p:scale>
          <a:sx n="115" d="100"/>
          <a:sy n="115" d="100"/>
        </p:scale>
        <p:origin x="1560"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a5d4c2930d_0_18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a5d4c2930d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a5d4c2930d_0_1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a5d4c2930d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a5d4c2930d_0_1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a5d4c2930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a5d4c2930d_0_14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a5d4c2930d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a5d4c2930d_0_15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a5d4c2930d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a5d4c2930d_0_24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a5d4c2930d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a5d4c2930d_0_42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a5d4c2930d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a5d4c2930d_0_26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a5d4c2930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a5d4c2930d_0_27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a5d4c2930d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a5d4c2930d_0_2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a5d4c2930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a5d4c2930d_0_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a5d4c2930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a5d4c2930d_0_9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a5d4c2930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a5d4c2930d_0_3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a5d4c2930d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5d4c2930d_0_30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a5d4c2930d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a5d4c2930d_0_29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a5d4c2930d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a5d4c2930d_0_40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a5d4c2930d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a5d4c2930d_0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a5d4c2930d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a5d4c2930d_0_3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a5d4c2930d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5d4c2930d_0_3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a5d4c2930d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a5d4c2930d_0_4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a5d4c2930d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a5d4c2930d_0_43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a5d4c2930d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a5d4c2930d_0_1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a5d4c2930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a5d4c2930d_0_43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a5d4c2930d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a5d4c2930d_0_3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a5d4c2930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a5d4c2930d_0_5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a5d4c2930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a5d4c2930d_0_6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a5d4c2930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5d4c2930d_0_8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a5d4c2930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a5d4c2930d_0_4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a5d4c2930d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a5d4c2930d_0_10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a5d4c2930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a5d4c2930d_0_16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a5d4c2930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HTcd-GvfdU"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hyperlink" Target="http://www.youtube.com/watch?v=OHTcd-Gvf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0fjq8SqGlYI"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hyperlink" Target="http://www.youtube.com/watch?v=0fjq8SqGlY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k3zGRnvVvRc"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hyperlink" Target="http://www.youtube.com/watch?v=k3zGRnvVvRc"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dn.britannica.com/32/254532-050-2FB699C4/Cezanne-Chauve-Self-Portrait-by-Paul-Cezanne.jpg"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p-5pLKTh3x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hyperlink" Target="http://www.youtube.com/watch?v=p-5pLKTh3x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992767"/>
            <a:ext cx="8520600" cy="2736900"/>
          </a:xfrm>
          <a:prstGeom prst="rect">
            <a:avLst/>
          </a:prstGeom>
          <a:solidFill>
            <a:srgbClr val="47B289"/>
          </a:solidFill>
        </p:spPr>
        <p:txBody>
          <a:bodyPr spcFirstLastPara="1" wrap="square" lIns="91425" tIns="91425" rIns="91425" bIns="91425" anchor="b" anchorCtr="0">
            <a:normAutofit/>
          </a:bodyPr>
          <a:lstStyle/>
          <a:p>
            <a:pPr marL="0" lvl="0" indent="0" algn="ctr" rtl="0">
              <a:spcBef>
                <a:spcPts val="0"/>
              </a:spcBef>
              <a:spcAft>
                <a:spcPts val="0"/>
              </a:spcAft>
              <a:buNone/>
            </a:pPr>
            <a:r>
              <a:rPr lang="zh-TW" b="1"/>
              <a:t>塞尚</a:t>
            </a:r>
            <a:endParaRPr b="1"/>
          </a:p>
        </p:txBody>
      </p:sp>
      <p:sp>
        <p:nvSpPr>
          <p:cNvPr id="55" name="Google Shape;55;p13"/>
          <p:cNvSpPr txBox="1">
            <a:spLocks noGrp="1"/>
          </p:cNvSpPr>
          <p:nvPr>
            <p:ph type="subTitle" idx="1"/>
          </p:nvPr>
        </p:nvSpPr>
        <p:spPr>
          <a:xfrm>
            <a:off x="311700" y="3778833"/>
            <a:ext cx="8520600" cy="1056900"/>
          </a:xfrm>
          <a:prstGeom prst="rect">
            <a:avLst/>
          </a:prstGeom>
          <a:ln w="38100" cap="flat" cmpd="sng">
            <a:solidFill>
              <a:srgbClr val="B45F06"/>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zh-TW" b="1">
                <a:solidFill>
                  <a:srgbClr val="E69138"/>
                </a:solidFill>
              </a:rPr>
              <a:t>視藝小偵探（一）</a:t>
            </a:r>
            <a:endParaRPr b="1">
              <a:solidFill>
                <a:srgbClr val="E69138"/>
              </a:solidFill>
            </a:endParaRPr>
          </a:p>
        </p:txBody>
      </p:sp>
      <p:pic>
        <p:nvPicPr>
          <p:cNvPr id="56" name="Google Shape;56;p13"/>
          <p:cNvPicPr preferRelativeResize="0"/>
          <p:nvPr/>
        </p:nvPicPr>
        <p:blipFill>
          <a:blip r:embed="rId3">
            <a:alphaModFix/>
          </a:blip>
          <a:stretch>
            <a:fillRect/>
          </a:stretch>
        </p:blipFill>
        <p:spPr>
          <a:xfrm flipH="1">
            <a:off x="7037751" y="0"/>
            <a:ext cx="1875549" cy="2910501"/>
          </a:xfrm>
          <a:prstGeom prst="rect">
            <a:avLst/>
          </a:prstGeom>
          <a:noFill/>
          <a:ln>
            <a:noFill/>
          </a:ln>
        </p:spPr>
      </p:pic>
      <p:pic>
        <p:nvPicPr>
          <p:cNvPr id="57" name="Google Shape;57;p13" title="WeChatc8a34438c1e0a0b3e1828fcc2aba7bf0-removebg-preview.png"/>
          <p:cNvPicPr preferRelativeResize="0"/>
          <p:nvPr/>
        </p:nvPicPr>
        <p:blipFill>
          <a:blip r:embed="rId4">
            <a:alphaModFix/>
          </a:blip>
          <a:stretch>
            <a:fillRect/>
          </a:stretch>
        </p:blipFill>
        <p:spPr>
          <a:xfrm>
            <a:off x="-3" y="2512222"/>
            <a:ext cx="2797175" cy="4345775"/>
          </a:xfrm>
          <a:prstGeom prst="rect">
            <a:avLst/>
          </a:prstGeom>
          <a:noFill/>
          <a:ln>
            <a:noFill/>
          </a:ln>
        </p:spPr>
      </p:pic>
      <p:pic>
        <p:nvPicPr>
          <p:cNvPr id="58" name="Google Shape;58;p13" title="fruit.png"/>
          <p:cNvPicPr preferRelativeResize="0"/>
          <p:nvPr/>
        </p:nvPicPr>
        <p:blipFill>
          <a:blip r:embed="rId5">
            <a:alphaModFix/>
          </a:blip>
          <a:stretch>
            <a:fillRect/>
          </a:stretch>
        </p:blipFill>
        <p:spPr>
          <a:xfrm>
            <a:off x="5704398" y="4539022"/>
            <a:ext cx="3127899" cy="2318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140" name="Google Shape;140;p22"/>
          <p:cNvSpPr txBox="1"/>
          <p:nvPr/>
        </p:nvSpPr>
        <p:spPr>
          <a:xfrm>
            <a:off x="518825" y="1561800"/>
            <a:ext cx="7767000" cy="4555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zh-TW" sz="3500" b="1">
                <a:solidFill>
                  <a:srgbClr val="B45F06"/>
                </a:solidFill>
                <a:highlight>
                  <a:srgbClr val="FFFFFF"/>
                </a:highlight>
              </a:rPr>
              <a:t>塞尚主要畫什麼類型的作品？</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A. 靜物畫和風景畫 </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B. 漫畫</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C. 建築設計</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雕塑</a:t>
            </a:r>
            <a:endParaRPr sz="3500" b="1">
              <a:solidFill>
                <a:srgbClr val="B45F06"/>
              </a:solidFill>
              <a:highlight>
                <a:srgbClr val="FFFFFF"/>
              </a:highlight>
            </a:endParaRPr>
          </a:p>
        </p:txBody>
      </p:sp>
      <p:sp>
        <p:nvSpPr>
          <p:cNvPr id="141" name="Google Shape;141;p22"/>
          <p:cNvSpPr/>
          <p:nvPr/>
        </p:nvSpPr>
        <p:spPr>
          <a:xfrm>
            <a:off x="434600" y="2402675"/>
            <a:ext cx="6000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22"/>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143" name="Google Shape;143;p22"/>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144" name="Google Shape;144;p22"/>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150" name="Google Shape;150;p23"/>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zh-TW" sz="3500" b="1">
                <a:solidFill>
                  <a:srgbClr val="B45F06"/>
                </a:solidFill>
                <a:highlight>
                  <a:srgbClr val="FFFFFF"/>
                </a:highlight>
              </a:rPr>
              <a:t>塞尚在畫畫時喜歡用甚麼方法來描繪物體？</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A. 把每個物體完整畫好</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B. 把物體分成小片段交錯描繪 </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C. 只畫輪廓線</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用黑白鉛筆畫</a:t>
            </a:r>
            <a:endParaRPr sz="3500" b="1">
              <a:solidFill>
                <a:srgbClr val="B45F06"/>
              </a:solidFill>
              <a:highlight>
                <a:srgbClr val="FFFFFF"/>
              </a:highlight>
            </a:endParaRPr>
          </a:p>
        </p:txBody>
      </p:sp>
      <p:sp>
        <p:nvSpPr>
          <p:cNvPr id="151" name="Google Shape;151;p23"/>
          <p:cNvSpPr/>
          <p:nvPr/>
        </p:nvSpPr>
        <p:spPr>
          <a:xfrm>
            <a:off x="378825" y="2759825"/>
            <a:ext cx="6000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 name="Google Shape;152;p23"/>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153" name="Google Shape;153;p23"/>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154" name="Google Shape;154;p23"/>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塞尚作畫的習慣</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sp>
        <p:nvSpPr>
          <p:cNvPr id="160" name="Google Shape;160;p24"/>
          <p:cNvSpPr txBox="1"/>
          <p:nvPr/>
        </p:nvSpPr>
        <p:spPr>
          <a:xfrm>
            <a:off x="6635925" y="1227900"/>
            <a:ext cx="2338200" cy="5713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zh-TW" sz="1800">
                <a:solidFill>
                  <a:schemeClr val="dk2"/>
                </a:solidFill>
              </a:rPr>
              <a:t>塞尚畫一幅畫可能要花好幾天，他不會一次就把畫完成，而是慢慢觀察。他會移動畫架，從不同角度看同一個蘋果、瓶子或山，然後再畫下來。這樣做可以讓他看到更多細節，也能讓畫面更有結構感和立體感。他的畫不像照相機拍下的瞬間，而是把長時間觀察的感覺都表現在畫布上，讓每一幅畫都充滿深度和生命力。</a:t>
            </a:r>
            <a:endParaRPr sz="1800">
              <a:solidFill>
                <a:schemeClr val="dk2"/>
              </a:solidFill>
            </a:endParaRPr>
          </a:p>
          <a:p>
            <a:pPr marL="0" lvl="0" indent="0" algn="l" rtl="0">
              <a:spcBef>
                <a:spcPts val="1200"/>
              </a:spcBef>
              <a:spcAft>
                <a:spcPts val="0"/>
              </a:spcAft>
              <a:buNone/>
            </a:pPr>
            <a:endParaRPr sz="1800">
              <a:solidFill>
                <a:schemeClr val="dk2"/>
              </a:solidFill>
            </a:endParaRPr>
          </a:p>
        </p:txBody>
      </p:sp>
      <p:pic>
        <p:nvPicPr>
          <p:cNvPr id="161" name="Google Shape;161;p24"/>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162" name="Google Shape;162;p24"/>
          <p:cNvPicPr preferRelativeResize="0"/>
          <p:nvPr/>
        </p:nvPicPr>
        <p:blipFill>
          <a:blip r:embed="rId4">
            <a:alphaModFix/>
          </a:blip>
          <a:stretch>
            <a:fillRect/>
          </a:stretch>
        </p:blipFill>
        <p:spPr>
          <a:xfrm>
            <a:off x="311700" y="1227902"/>
            <a:ext cx="6128300" cy="5140100"/>
          </a:xfrm>
          <a:prstGeom prst="rect">
            <a:avLst/>
          </a:prstGeom>
          <a:noFill/>
          <a:ln>
            <a:noFill/>
          </a:ln>
        </p:spPr>
      </p:pic>
      <p:sp>
        <p:nvSpPr>
          <p:cNvPr id="163" name="Google Shape;163;p24"/>
          <p:cNvSpPr txBox="1"/>
          <p:nvPr/>
        </p:nvSpPr>
        <p:spPr>
          <a:xfrm>
            <a:off x="378225" y="6368000"/>
            <a:ext cx="7524300" cy="4311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zh-TW" sz="1600">
                <a:solidFill>
                  <a:srgbClr val="181818"/>
                </a:solidFill>
                <a:highlight>
                  <a:srgbClr val="FFFFFF"/>
                </a:highlight>
              </a:rPr>
              <a:t>Still life with milk jug and fruit on a table. Ca. 1890</a:t>
            </a:r>
            <a:endParaRPr sz="15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塞尚的靜物畫</a:t>
            </a:r>
            <a:endParaRPr sz="4300" b="1">
              <a:solidFill>
                <a:schemeClr val="lt1"/>
              </a:solidFill>
            </a:endParaRPr>
          </a:p>
        </p:txBody>
      </p:sp>
      <p:sp>
        <p:nvSpPr>
          <p:cNvPr id="169" name="Google Shape;169;p25"/>
          <p:cNvSpPr txBox="1"/>
          <p:nvPr/>
        </p:nvSpPr>
        <p:spPr>
          <a:xfrm>
            <a:off x="311700" y="6349750"/>
            <a:ext cx="393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i="1">
                <a:solidFill>
                  <a:schemeClr val="dk2"/>
                </a:solidFill>
              </a:rPr>
              <a:t>Nature morte (ca 1890)</a:t>
            </a:r>
            <a:endParaRPr sz="1800">
              <a:solidFill>
                <a:schemeClr val="dk2"/>
              </a:solidFill>
            </a:endParaRPr>
          </a:p>
        </p:txBody>
      </p:sp>
      <p:pic>
        <p:nvPicPr>
          <p:cNvPr id="170" name="Google Shape;170;p25"/>
          <p:cNvPicPr preferRelativeResize="0"/>
          <p:nvPr/>
        </p:nvPicPr>
        <p:blipFill>
          <a:blip r:embed="rId3">
            <a:alphaModFix/>
          </a:blip>
          <a:stretch>
            <a:fillRect/>
          </a:stretch>
        </p:blipFill>
        <p:spPr>
          <a:xfrm>
            <a:off x="311700" y="1120529"/>
            <a:ext cx="7620000" cy="5229225"/>
          </a:xfrm>
          <a:prstGeom prst="rect">
            <a:avLst/>
          </a:prstGeom>
          <a:noFill/>
          <a:ln>
            <a:noFill/>
          </a:ln>
        </p:spPr>
      </p:pic>
      <p:pic>
        <p:nvPicPr>
          <p:cNvPr id="171" name="Google Shape;171;p25"/>
          <p:cNvPicPr preferRelativeResize="0"/>
          <p:nvPr/>
        </p:nvPicPr>
        <p:blipFill>
          <a:blip r:embed="rId4">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塞尚的靜物畫</a:t>
            </a:r>
            <a:endParaRPr sz="4300" b="1">
              <a:solidFill>
                <a:schemeClr val="lt1"/>
              </a:solidFill>
            </a:endParaRPr>
          </a:p>
        </p:txBody>
      </p:sp>
      <p:sp>
        <p:nvSpPr>
          <p:cNvPr id="177" name="Google Shape;177;p26"/>
          <p:cNvSpPr txBox="1"/>
          <p:nvPr/>
        </p:nvSpPr>
        <p:spPr>
          <a:xfrm>
            <a:off x="311700" y="6349750"/>
            <a:ext cx="3933600" cy="4311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zh-TW" sz="1600">
                <a:solidFill>
                  <a:srgbClr val="181818"/>
                </a:solidFill>
                <a:highlight>
                  <a:srgbClr val="FFFFFF"/>
                </a:highlight>
              </a:rPr>
              <a:t>Apples and Biscuits, c.1879/82</a:t>
            </a:r>
            <a:endParaRPr sz="900" i="1">
              <a:solidFill>
                <a:schemeClr val="dk2"/>
              </a:solidFill>
            </a:endParaRPr>
          </a:p>
        </p:txBody>
      </p:sp>
      <p:pic>
        <p:nvPicPr>
          <p:cNvPr id="178" name="Google Shape;178;p26"/>
          <p:cNvPicPr preferRelativeResize="0"/>
          <p:nvPr/>
        </p:nvPicPr>
        <p:blipFill>
          <a:blip r:embed="rId3">
            <a:alphaModFix/>
          </a:blip>
          <a:stretch>
            <a:fillRect/>
          </a:stretch>
        </p:blipFill>
        <p:spPr>
          <a:xfrm>
            <a:off x="400575" y="1104331"/>
            <a:ext cx="6436104" cy="5245425"/>
          </a:xfrm>
          <a:prstGeom prst="rect">
            <a:avLst/>
          </a:prstGeom>
          <a:noFill/>
          <a:ln>
            <a:noFill/>
          </a:ln>
        </p:spPr>
      </p:pic>
      <p:pic>
        <p:nvPicPr>
          <p:cNvPr id="179" name="Google Shape;179;p26"/>
          <p:cNvPicPr preferRelativeResize="0"/>
          <p:nvPr/>
        </p:nvPicPr>
        <p:blipFill>
          <a:blip r:embed="rId4">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塞尚的靜物畫</a:t>
            </a:r>
            <a:endParaRPr sz="4300" b="1">
              <a:solidFill>
                <a:schemeClr val="lt1"/>
              </a:solidFill>
            </a:endParaRPr>
          </a:p>
        </p:txBody>
      </p:sp>
      <p:sp>
        <p:nvSpPr>
          <p:cNvPr id="185" name="Google Shape;185;p27"/>
          <p:cNvSpPr txBox="1"/>
          <p:nvPr/>
        </p:nvSpPr>
        <p:spPr>
          <a:xfrm>
            <a:off x="311700" y="6349750"/>
            <a:ext cx="5462100" cy="4002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zh-TW">
                <a:solidFill>
                  <a:srgbClr val="181818"/>
                </a:solidFill>
                <a:highlight>
                  <a:srgbClr val="FFFFFF"/>
                </a:highlight>
              </a:rPr>
              <a:t>Still Life with a Peach and Two Green Pears, C. 1883-87</a:t>
            </a:r>
            <a:endParaRPr sz="500">
              <a:solidFill>
                <a:srgbClr val="181818"/>
              </a:solidFill>
              <a:highlight>
                <a:srgbClr val="FFFFFF"/>
              </a:highlight>
            </a:endParaRPr>
          </a:p>
        </p:txBody>
      </p:sp>
      <p:pic>
        <p:nvPicPr>
          <p:cNvPr id="186" name="Google Shape;186;p27"/>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187" name="Google Shape;187;p27"/>
          <p:cNvPicPr preferRelativeResize="0"/>
          <p:nvPr/>
        </p:nvPicPr>
        <p:blipFill>
          <a:blip r:embed="rId4">
            <a:alphaModFix/>
          </a:blip>
          <a:stretch>
            <a:fillRect/>
          </a:stretch>
        </p:blipFill>
        <p:spPr>
          <a:xfrm>
            <a:off x="311700" y="1279725"/>
            <a:ext cx="6676924" cy="5013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body" idx="1"/>
          </p:nvPr>
        </p:nvSpPr>
        <p:spPr>
          <a:xfrm>
            <a:off x="209125" y="6137958"/>
            <a:ext cx="8520600" cy="4416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zh-TW" u="sng">
                <a:solidFill>
                  <a:schemeClr val="hlink"/>
                </a:solidFill>
                <a:hlinkClick r:id="rId3"/>
              </a:rPr>
              <a:t>https://www.youtube.com/watch?v=OHTcd-GvfdU</a:t>
            </a:r>
            <a:r>
              <a:rPr lang="zh-TW"/>
              <a:t>    1 min</a:t>
            </a:r>
            <a:endParaRPr/>
          </a:p>
        </p:txBody>
      </p:sp>
      <p:pic>
        <p:nvPicPr>
          <p:cNvPr id="193" name="Google Shape;193;p28" descr="During his lifetime Cézanne would come to be hailed as the ‘father of modern art’. This work, 'Nature morte de pêches et poires', hails from a critical moment in the artist’s career when he was striving to bring a new objectivity to painting.&#10;&#10;Find out more: https://www.christies.com/features/Cezanne-Nature-morte-de-peches-et-poires-9658-3.aspx?sc_lang=en#FID-9658&#10;&#10;--&#10;&#10;Subscribe to Christie's YouTube: http://goo.gl/Vmh7Hf&#10;&#10;Sign up to Christie's Weekly: https://goo.gl/kc8qpV&#10;&#10;Follow Christie's on:&#10;&#10;Facebook: https://www.facebook.com/Christies&#10;Twitter: https://twitter.com/ChristiesInc&#10;Instagram: https://www.instagram.com/christiesinc&#10;Pinterest: https://www.pinterest.co.uk/christiesinc" title="Peaches and Pears | Paul Cézanne's 'Nature morte de pêches et poires' | Christie's">
            <a:hlinkClick r:id="rId4"/>
          </p:cNvPr>
          <p:cNvPicPr preferRelativeResize="0"/>
          <p:nvPr/>
        </p:nvPicPr>
        <p:blipFill>
          <a:blip r:embed="rId5">
            <a:alphaModFix/>
          </a:blip>
          <a:stretch>
            <a:fillRect/>
          </a:stretch>
        </p:blipFill>
        <p:spPr>
          <a:xfrm>
            <a:off x="109425" y="694600"/>
            <a:ext cx="8925150" cy="502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塞尚作畫的用色</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sp>
        <p:nvSpPr>
          <p:cNvPr id="199" name="Google Shape;199;p29"/>
          <p:cNvSpPr txBox="1"/>
          <p:nvPr/>
        </p:nvSpPr>
        <p:spPr>
          <a:xfrm>
            <a:off x="311700" y="5590925"/>
            <a:ext cx="83229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zh-TW" sz="1800">
                <a:solidFill>
                  <a:schemeClr val="dk2"/>
                </a:solidFill>
              </a:rPr>
              <a:t>塞尚喜歡用顏色來讓畫面更有活力。他常常把紅色和綠色、藍色和橙色放在一起，這樣的顏色對比讓畫看起來明亮、有趣又生動。即使是簡單的蘋果、橘子或桌布，也能因為顏色的搭配變得非常吸引人。</a:t>
            </a:r>
            <a:endParaRPr sz="1800">
              <a:solidFill>
                <a:schemeClr val="dk2"/>
              </a:solidFill>
            </a:endParaRPr>
          </a:p>
        </p:txBody>
      </p:sp>
      <p:pic>
        <p:nvPicPr>
          <p:cNvPr id="200" name="Google Shape;200;p29"/>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201" name="Google Shape;201;p29"/>
          <p:cNvPicPr preferRelativeResize="0"/>
          <p:nvPr/>
        </p:nvPicPr>
        <p:blipFill>
          <a:blip r:embed="rId4">
            <a:alphaModFix/>
          </a:blip>
          <a:stretch>
            <a:fillRect/>
          </a:stretch>
        </p:blipFill>
        <p:spPr>
          <a:xfrm>
            <a:off x="311700" y="1104317"/>
            <a:ext cx="5440429" cy="43342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塞尚作畫的用色</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pic>
        <p:nvPicPr>
          <p:cNvPr id="207" name="Google Shape;207;p30"/>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208" name="Google Shape;208;p30"/>
          <p:cNvPicPr preferRelativeResize="0"/>
          <p:nvPr/>
        </p:nvPicPr>
        <p:blipFill>
          <a:blip r:embed="rId4">
            <a:alphaModFix/>
          </a:blip>
          <a:stretch>
            <a:fillRect/>
          </a:stretch>
        </p:blipFill>
        <p:spPr>
          <a:xfrm>
            <a:off x="311700" y="996948"/>
            <a:ext cx="3710450" cy="5560600"/>
          </a:xfrm>
          <a:prstGeom prst="rect">
            <a:avLst/>
          </a:prstGeom>
          <a:noFill/>
          <a:ln>
            <a:noFill/>
          </a:ln>
        </p:spPr>
      </p:pic>
      <p:pic>
        <p:nvPicPr>
          <p:cNvPr id="209" name="Google Shape;209;p30"/>
          <p:cNvPicPr preferRelativeResize="0"/>
          <p:nvPr/>
        </p:nvPicPr>
        <p:blipFill>
          <a:blip r:embed="rId5">
            <a:alphaModFix/>
          </a:blip>
          <a:stretch>
            <a:fillRect/>
          </a:stretch>
        </p:blipFill>
        <p:spPr>
          <a:xfrm>
            <a:off x="4187600" y="1728225"/>
            <a:ext cx="4817050" cy="43714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塞尚與幾何主義</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pic>
        <p:nvPicPr>
          <p:cNvPr id="215" name="Google Shape;215;p31"/>
          <p:cNvPicPr preferRelativeResize="0"/>
          <p:nvPr/>
        </p:nvPicPr>
        <p:blipFill>
          <a:blip r:embed="rId3">
            <a:alphaModFix/>
          </a:blip>
          <a:stretch>
            <a:fillRect/>
          </a:stretch>
        </p:blipFill>
        <p:spPr>
          <a:xfrm>
            <a:off x="7902525" y="-162050"/>
            <a:ext cx="1306800" cy="1306800"/>
          </a:xfrm>
          <a:prstGeom prst="rect">
            <a:avLst/>
          </a:prstGeom>
          <a:noFill/>
          <a:ln>
            <a:noFill/>
          </a:ln>
        </p:spPr>
      </p:pic>
      <p:sp>
        <p:nvSpPr>
          <p:cNvPr id="216" name="Google Shape;216;p31"/>
          <p:cNvSpPr txBox="1"/>
          <p:nvPr/>
        </p:nvSpPr>
        <p:spPr>
          <a:xfrm>
            <a:off x="207200" y="5842200"/>
            <a:ext cx="8625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塞尚畫的《聖維克多山》經常把山拆成簡單的幾何形狀，比如圓錐和方塊，他用色塊堆疊不同部分，而不是把山完整畫出來。這種方法讓畫面既有立體感，又保留平面感，觀察整個畫布比單純看山更重要。</a:t>
            </a:r>
            <a:endParaRPr sz="1800">
              <a:solidFill>
                <a:schemeClr val="dk2"/>
              </a:solidFill>
            </a:endParaRPr>
          </a:p>
        </p:txBody>
      </p:sp>
      <p:pic>
        <p:nvPicPr>
          <p:cNvPr id="217" name="Google Shape;217;p31"/>
          <p:cNvPicPr preferRelativeResize="0"/>
          <p:nvPr/>
        </p:nvPicPr>
        <p:blipFill>
          <a:blip r:embed="rId4">
            <a:alphaModFix/>
          </a:blip>
          <a:stretch>
            <a:fillRect/>
          </a:stretch>
        </p:blipFill>
        <p:spPr>
          <a:xfrm>
            <a:off x="1577750" y="1104317"/>
            <a:ext cx="5988504" cy="45854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sp>
        <p:nvSpPr>
          <p:cNvPr id="64" name="Google Shape;64;p14"/>
          <p:cNvSpPr txBox="1">
            <a:spLocks noGrp="1"/>
          </p:cNvSpPr>
          <p:nvPr>
            <p:ph type="body" idx="1"/>
          </p:nvPr>
        </p:nvSpPr>
        <p:spPr>
          <a:xfrm>
            <a:off x="311700" y="1056450"/>
            <a:ext cx="4260300" cy="351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sz="2100">
                <a:solidFill>
                  <a:srgbClr val="000000"/>
                </a:solidFill>
              </a:rPr>
              <a:t>保羅·塞尚 (Paul Cézanne) 1839 年出生在法國南部的艾克斯市，他的父親經營銀行，家裡經濟穩定，因此他從小就能安心上學，也有時間學畫畫。他在學校成績不錯，特別喜歡文學和藝術，常常和朋友一起到戶外寫生。</a:t>
            </a:r>
            <a:endParaRPr sz="2100">
              <a:solidFill>
                <a:srgbClr val="000000"/>
              </a:solidFill>
            </a:endParaRPr>
          </a:p>
        </p:txBody>
      </p:sp>
      <p:pic>
        <p:nvPicPr>
          <p:cNvPr id="65" name="Google Shape;65;p14"/>
          <p:cNvPicPr preferRelativeResize="0"/>
          <p:nvPr/>
        </p:nvPicPr>
        <p:blipFill>
          <a:blip r:embed="rId3">
            <a:alphaModFix/>
          </a:blip>
          <a:stretch>
            <a:fillRect/>
          </a:stretch>
        </p:blipFill>
        <p:spPr>
          <a:xfrm>
            <a:off x="4739350" y="1144749"/>
            <a:ext cx="4092950" cy="3730500"/>
          </a:xfrm>
          <a:prstGeom prst="rect">
            <a:avLst/>
          </a:prstGeom>
          <a:noFill/>
          <a:ln>
            <a:noFill/>
          </a:ln>
        </p:spPr>
      </p:pic>
      <p:sp>
        <p:nvSpPr>
          <p:cNvPr id="66" name="Google Shape;66;p14"/>
          <p:cNvSpPr txBox="1"/>
          <p:nvPr/>
        </p:nvSpPr>
        <p:spPr>
          <a:xfrm>
            <a:off x="4707875" y="4963550"/>
            <a:ext cx="4155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the Artist's Son (c.1883/85).</a:t>
            </a:r>
            <a:endParaRPr sz="1800">
              <a:solidFill>
                <a:schemeClr val="dk2"/>
              </a:solidFill>
            </a:endParaRPr>
          </a:p>
        </p:txBody>
      </p:sp>
      <p:pic>
        <p:nvPicPr>
          <p:cNvPr id="67" name="Google Shape;67;p14"/>
          <p:cNvPicPr preferRelativeResize="0"/>
          <p:nvPr/>
        </p:nvPicPr>
        <p:blipFill>
          <a:blip r:embed="rId4">
            <a:alphaModFix/>
          </a:blip>
          <a:stretch>
            <a:fillRect/>
          </a:stretch>
        </p:blipFill>
        <p:spPr>
          <a:xfrm>
            <a:off x="418000" y="4119525"/>
            <a:ext cx="3185350" cy="2516450"/>
          </a:xfrm>
          <a:prstGeom prst="rect">
            <a:avLst/>
          </a:prstGeom>
          <a:noFill/>
          <a:ln>
            <a:noFill/>
          </a:ln>
        </p:spPr>
      </p:pic>
      <p:sp>
        <p:nvSpPr>
          <p:cNvPr id="68" name="Google Shape;68;p14"/>
          <p:cNvSpPr txBox="1"/>
          <p:nvPr/>
        </p:nvSpPr>
        <p:spPr>
          <a:xfrm>
            <a:off x="3723000" y="6174275"/>
            <a:ext cx="542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Mont Sainte-Victoire Series (c. 1870s – 1906)</a:t>
            </a:r>
            <a:endParaRPr sz="1800">
              <a:solidFill>
                <a:schemeClr val="dk2"/>
              </a:solidFill>
            </a:endParaRPr>
          </a:p>
        </p:txBody>
      </p:sp>
      <p:pic>
        <p:nvPicPr>
          <p:cNvPr id="69" name="Google Shape;69;p14"/>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塞尚的風景畫</a:t>
            </a:r>
            <a:endParaRPr sz="4300" b="1">
              <a:solidFill>
                <a:schemeClr val="lt1"/>
              </a:solidFill>
            </a:endParaRPr>
          </a:p>
        </p:txBody>
      </p:sp>
      <p:sp>
        <p:nvSpPr>
          <p:cNvPr id="223" name="Google Shape;223;p32"/>
          <p:cNvSpPr txBox="1"/>
          <p:nvPr/>
        </p:nvSpPr>
        <p:spPr>
          <a:xfrm>
            <a:off x="471000" y="6102200"/>
            <a:ext cx="2736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zh-TW" sz="1800">
                <a:solidFill>
                  <a:schemeClr val="dk2"/>
                </a:solidFill>
              </a:rPr>
              <a:t>《聖維克多山》 局部</a:t>
            </a:r>
            <a:endParaRPr sz="1800">
              <a:solidFill>
                <a:schemeClr val="dk2"/>
              </a:solidFill>
            </a:endParaRPr>
          </a:p>
        </p:txBody>
      </p:sp>
      <p:pic>
        <p:nvPicPr>
          <p:cNvPr id="224" name="Google Shape;224;p32"/>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225" name="Google Shape;225;p32"/>
          <p:cNvPicPr preferRelativeResize="0"/>
          <p:nvPr/>
        </p:nvPicPr>
        <p:blipFill>
          <a:blip r:embed="rId4">
            <a:alphaModFix/>
          </a:blip>
          <a:stretch>
            <a:fillRect/>
          </a:stretch>
        </p:blipFill>
        <p:spPr>
          <a:xfrm>
            <a:off x="311700" y="1200750"/>
            <a:ext cx="7938959" cy="48184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塞尚的風景畫</a:t>
            </a:r>
            <a:endParaRPr sz="4300" b="1">
              <a:solidFill>
                <a:schemeClr val="lt1"/>
              </a:solidFill>
            </a:endParaRPr>
          </a:p>
        </p:txBody>
      </p:sp>
      <p:sp>
        <p:nvSpPr>
          <p:cNvPr id="231" name="Google Shape;231;p33"/>
          <p:cNvSpPr txBox="1"/>
          <p:nvPr/>
        </p:nvSpPr>
        <p:spPr>
          <a:xfrm>
            <a:off x="471000" y="6102200"/>
            <a:ext cx="2736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《聖維克多山》 局部</a:t>
            </a:r>
            <a:endParaRPr sz="1800">
              <a:solidFill>
                <a:schemeClr val="dk2"/>
              </a:solidFill>
            </a:endParaRPr>
          </a:p>
        </p:txBody>
      </p:sp>
      <p:pic>
        <p:nvPicPr>
          <p:cNvPr id="232" name="Google Shape;232;p33"/>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233" name="Google Shape;233;p33"/>
          <p:cNvPicPr preferRelativeResize="0"/>
          <p:nvPr/>
        </p:nvPicPr>
        <p:blipFill>
          <a:blip r:embed="rId4">
            <a:alphaModFix/>
          </a:blip>
          <a:stretch>
            <a:fillRect/>
          </a:stretch>
        </p:blipFill>
        <p:spPr>
          <a:xfrm>
            <a:off x="311700" y="1033375"/>
            <a:ext cx="8180424" cy="50688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塞尚的風景畫</a:t>
            </a:r>
            <a:endParaRPr sz="4300" b="1">
              <a:solidFill>
                <a:schemeClr val="lt1"/>
              </a:solidFill>
            </a:endParaRPr>
          </a:p>
        </p:txBody>
      </p:sp>
      <p:sp>
        <p:nvSpPr>
          <p:cNvPr id="239" name="Google Shape;239;p34"/>
          <p:cNvSpPr txBox="1"/>
          <p:nvPr/>
        </p:nvSpPr>
        <p:spPr>
          <a:xfrm>
            <a:off x="311700" y="6518375"/>
            <a:ext cx="2247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a:solidFill>
                  <a:srgbClr val="777777"/>
                </a:solidFill>
                <a:highlight>
                  <a:srgbClr val="FFFFFF"/>
                </a:highlight>
              </a:rPr>
              <a:t>unfinished landscape</a:t>
            </a:r>
            <a:endParaRPr sz="1800">
              <a:solidFill>
                <a:schemeClr val="dk2"/>
              </a:solidFill>
            </a:endParaRPr>
          </a:p>
        </p:txBody>
      </p:sp>
      <p:pic>
        <p:nvPicPr>
          <p:cNvPr id="240" name="Google Shape;240;p34"/>
          <p:cNvPicPr preferRelativeResize="0"/>
          <p:nvPr/>
        </p:nvPicPr>
        <p:blipFill>
          <a:blip r:embed="rId3">
            <a:alphaModFix/>
          </a:blip>
          <a:stretch>
            <a:fillRect/>
          </a:stretch>
        </p:blipFill>
        <p:spPr>
          <a:xfrm>
            <a:off x="311700" y="1017800"/>
            <a:ext cx="4120274" cy="5500574"/>
          </a:xfrm>
          <a:prstGeom prst="rect">
            <a:avLst/>
          </a:prstGeom>
          <a:noFill/>
          <a:ln>
            <a:noFill/>
          </a:ln>
        </p:spPr>
      </p:pic>
      <p:pic>
        <p:nvPicPr>
          <p:cNvPr id="241" name="Google Shape;241;p34" title="WeChat8abe57579033d4de50620ffc138632ec.jpg"/>
          <p:cNvPicPr preferRelativeResize="0"/>
          <p:nvPr/>
        </p:nvPicPr>
        <p:blipFill>
          <a:blip r:embed="rId4">
            <a:alphaModFix/>
          </a:blip>
          <a:stretch>
            <a:fillRect/>
          </a:stretch>
        </p:blipFill>
        <p:spPr>
          <a:xfrm>
            <a:off x="4702625" y="1017800"/>
            <a:ext cx="4306515" cy="5500575"/>
          </a:xfrm>
          <a:prstGeom prst="rect">
            <a:avLst/>
          </a:prstGeom>
          <a:noFill/>
          <a:ln>
            <a:noFill/>
          </a:ln>
        </p:spPr>
      </p:pic>
      <p:sp>
        <p:nvSpPr>
          <p:cNvPr id="242" name="Google Shape;242;p34"/>
          <p:cNvSpPr txBox="1"/>
          <p:nvPr/>
        </p:nvSpPr>
        <p:spPr>
          <a:xfrm>
            <a:off x="4702625" y="6518375"/>
            <a:ext cx="377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a:solidFill>
                  <a:srgbClr val="777777"/>
                </a:solidFill>
                <a:highlight>
                  <a:srgbClr val="FFFFFF"/>
                </a:highlight>
              </a:rPr>
              <a:t>Village of Gardanne (ca. 1885-86)</a:t>
            </a:r>
            <a:endParaRPr sz="1800">
              <a:solidFill>
                <a:schemeClr val="dk2"/>
              </a:solidFill>
            </a:endParaRPr>
          </a:p>
        </p:txBody>
      </p:sp>
      <p:pic>
        <p:nvPicPr>
          <p:cNvPr id="243" name="Google Shape;243;p34"/>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5"/>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塞尚怎麼影響了後來的現代藝術？</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sp>
        <p:nvSpPr>
          <p:cNvPr id="249" name="Google Shape;249;p35"/>
          <p:cNvSpPr txBox="1"/>
          <p:nvPr/>
        </p:nvSpPr>
        <p:spPr>
          <a:xfrm>
            <a:off x="5381900" y="1188700"/>
            <a:ext cx="3762000" cy="475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zh-TW" sz="1800">
                <a:solidFill>
                  <a:schemeClr val="dk2"/>
                </a:solidFill>
              </a:rPr>
              <a:t>塞尚的畫法讓藝術家開始不只是畫「像不像」，而是思考「畫面怎麼組成」。他把物體拆成小塊，關注畫布整體的結構和色彩關係，這種方法啟發了後來的立體主義畫家（像畢卡索和布拉克），讓他們可以把物體拆解、重組，畫出不同角度的形狀。塞尚的思想還影響了現代藝術中很多風格，例如「抽象畫」和「破碎現實感的畫」，藝術家不用再完全模仿真實世界，而是用形狀、色彩和結構來表達自己的觀察和感覺。</a:t>
            </a:r>
            <a:endParaRPr sz="1800">
              <a:solidFill>
                <a:schemeClr val="dk2"/>
              </a:solidFill>
            </a:endParaRPr>
          </a:p>
          <a:p>
            <a:pPr marL="0" lvl="0" indent="0" algn="l" rtl="0">
              <a:spcBef>
                <a:spcPts val="1200"/>
              </a:spcBef>
              <a:spcAft>
                <a:spcPts val="0"/>
              </a:spcAft>
              <a:buNone/>
            </a:pPr>
            <a:endParaRPr sz="1800">
              <a:solidFill>
                <a:schemeClr val="dk2"/>
              </a:solidFill>
            </a:endParaRPr>
          </a:p>
        </p:txBody>
      </p:sp>
      <p:pic>
        <p:nvPicPr>
          <p:cNvPr id="250" name="Google Shape;250;p35"/>
          <p:cNvPicPr preferRelativeResize="0"/>
          <p:nvPr/>
        </p:nvPicPr>
        <p:blipFill>
          <a:blip r:embed="rId3">
            <a:alphaModFix/>
          </a:blip>
          <a:stretch>
            <a:fillRect/>
          </a:stretch>
        </p:blipFill>
        <p:spPr>
          <a:xfrm>
            <a:off x="243850" y="1188692"/>
            <a:ext cx="5077100" cy="4156338"/>
          </a:xfrm>
          <a:prstGeom prst="rect">
            <a:avLst/>
          </a:prstGeom>
          <a:noFill/>
          <a:ln>
            <a:noFill/>
          </a:ln>
        </p:spPr>
      </p:pic>
      <p:sp>
        <p:nvSpPr>
          <p:cNvPr id="251" name="Google Shape;251;p35"/>
          <p:cNvSpPr txBox="1"/>
          <p:nvPr/>
        </p:nvSpPr>
        <p:spPr>
          <a:xfrm>
            <a:off x="243850" y="5852175"/>
            <a:ext cx="7524300" cy="646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800"/>
              </a:spcAft>
              <a:buNone/>
            </a:pPr>
            <a:r>
              <a:rPr lang="zh-TW" sz="1200">
                <a:solidFill>
                  <a:schemeClr val="dk1"/>
                </a:solidFill>
              </a:rPr>
              <a:t>這幅畫是巴勃羅·畢卡索（Pablo Picasso）的《虹吸壺、水罐和水果碗》（</a:t>
            </a:r>
            <a:r>
              <a:rPr lang="zh-TW" sz="1200" i="1">
                <a:solidFill>
                  <a:schemeClr val="dk1"/>
                </a:solidFill>
              </a:rPr>
              <a:t>Carafe, Jug, and Fruit Bowl</a:t>
            </a:r>
            <a:r>
              <a:rPr lang="zh-TW" sz="1200">
                <a:solidFill>
                  <a:schemeClr val="dk1"/>
                </a:solidFill>
              </a:rPr>
              <a:t>）。1909 年</a:t>
            </a:r>
            <a:endParaRPr sz="1800">
              <a:solidFill>
                <a:schemeClr val="dk1"/>
              </a:solidFill>
            </a:endParaRPr>
          </a:p>
        </p:txBody>
      </p:sp>
      <p:pic>
        <p:nvPicPr>
          <p:cNvPr id="252" name="Google Shape;252;p35"/>
          <p:cNvPicPr preferRelativeResize="0"/>
          <p:nvPr/>
        </p:nvPicPr>
        <p:blipFill>
          <a:blip r:embed="rId4">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258" name="Google Shape;258;p36"/>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zh-TW" sz="3500" b="1">
                <a:solidFill>
                  <a:srgbClr val="B45F06"/>
                </a:solidFill>
                <a:highlight>
                  <a:srgbClr val="FFFFFF"/>
                </a:highlight>
              </a:rPr>
              <a:t>哪座山是塞尚經常畫的風景？</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A. 阿爾卑斯山</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B. 埃菲爾鐵塔</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C. 聖維克多山 </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富士山</a:t>
            </a:r>
            <a:endParaRPr sz="3500" b="1">
              <a:solidFill>
                <a:srgbClr val="B45F06"/>
              </a:solidFill>
              <a:highlight>
                <a:srgbClr val="FFFFFF"/>
              </a:highlight>
            </a:endParaRPr>
          </a:p>
        </p:txBody>
      </p:sp>
      <p:sp>
        <p:nvSpPr>
          <p:cNvPr id="259" name="Google Shape;259;p36"/>
          <p:cNvSpPr/>
          <p:nvPr/>
        </p:nvSpPr>
        <p:spPr>
          <a:xfrm>
            <a:off x="311700" y="3537525"/>
            <a:ext cx="6000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36"/>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261" name="Google Shape;261;p36"/>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262" name="Google Shape;262;p36"/>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268" name="Google Shape;268;p37"/>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zh-TW" sz="3500" b="1">
                <a:solidFill>
                  <a:srgbClr val="B45F06"/>
                </a:solidFill>
                <a:highlight>
                  <a:srgbClr val="FFFFFF"/>
                </a:highlight>
              </a:rPr>
              <a:t>塞尚的畫啟發了後來</a:t>
            </a:r>
            <a:r>
              <a:rPr lang="zh-TW" sz="3500" b="1">
                <a:solidFill>
                  <a:srgbClr val="B45F06"/>
                </a:solidFill>
                <a:highlight>
                  <a:schemeClr val="lt1"/>
                </a:highlight>
              </a:rPr>
              <a:t>哪一種</a:t>
            </a:r>
            <a:r>
              <a:rPr lang="zh-TW" sz="3500" b="1">
                <a:solidFill>
                  <a:srgbClr val="B45F06"/>
                </a:solidFill>
                <a:highlight>
                  <a:srgbClr val="FFFFFF"/>
                </a:highlight>
              </a:rPr>
              <a:t>的風格的藝術家？</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A. 印象派</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B. 立體主義 </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C. 抽象表現主義</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浪漫主義</a:t>
            </a:r>
            <a:endParaRPr sz="3500" b="1">
              <a:solidFill>
                <a:srgbClr val="B45F06"/>
              </a:solidFill>
              <a:highlight>
                <a:srgbClr val="FFFFFF"/>
              </a:highlight>
            </a:endParaRPr>
          </a:p>
        </p:txBody>
      </p:sp>
      <p:sp>
        <p:nvSpPr>
          <p:cNvPr id="269" name="Google Shape;269;p37"/>
          <p:cNvSpPr/>
          <p:nvPr/>
        </p:nvSpPr>
        <p:spPr>
          <a:xfrm>
            <a:off x="311700" y="2846350"/>
            <a:ext cx="5634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0" name="Google Shape;270;p37"/>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271" name="Google Shape;271;p37"/>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272" name="Google Shape;272;p37"/>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8"/>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278" name="Google Shape;278;p38"/>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zh-TW" sz="3500" b="1">
                <a:solidFill>
                  <a:srgbClr val="B45F06"/>
                </a:solidFill>
                <a:highlight>
                  <a:srgbClr val="FFFFFF"/>
                </a:highlight>
              </a:rPr>
              <a:t>塞尚的畫面中常用哪些顏色對比？</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A. 紅綠、藍橙 </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B. 黑白灰</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C. 粉色和紫色</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黃色和褐色</a:t>
            </a:r>
            <a:endParaRPr sz="3500" b="1">
              <a:solidFill>
                <a:srgbClr val="B45F06"/>
              </a:solidFill>
              <a:highlight>
                <a:srgbClr val="FFFFFF"/>
              </a:highlight>
            </a:endParaRPr>
          </a:p>
        </p:txBody>
      </p:sp>
      <p:sp>
        <p:nvSpPr>
          <p:cNvPr id="279" name="Google Shape;279;p38"/>
          <p:cNvSpPr/>
          <p:nvPr/>
        </p:nvSpPr>
        <p:spPr>
          <a:xfrm>
            <a:off x="311700" y="2042200"/>
            <a:ext cx="5634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 name="Google Shape;280;p38"/>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281" name="Google Shape;281;p38"/>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282" name="Google Shape;282;p38"/>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9"/>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288" name="Google Shape;288;p39"/>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zh-TW" sz="3500" b="1">
                <a:solidFill>
                  <a:srgbClr val="B45F06"/>
                </a:solidFill>
                <a:highlight>
                  <a:srgbClr val="FFFFFF"/>
                </a:highlight>
              </a:rPr>
              <a:t>塞尚畫一幅畫時會怎麼做？</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A. 一次畫完，不停動</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B. 移動畫架，從不同角度觀察物體 </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C. 只看畫紙，不看實物</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用相機拍下來再描畫</a:t>
            </a:r>
            <a:endParaRPr sz="3500" b="1">
              <a:solidFill>
                <a:srgbClr val="B45F06"/>
              </a:solidFill>
              <a:highlight>
                <a:srgbClr val="FFFFFF"/>
              </a:highlight>
            </a:endParaRPr>
          </a:p>
        </p:txBody>
      </p:sp>
      <p:sp>
        <p:nvSpPr>
          <p:cNvPr id="289" name="Google Shape;289;p39"/>
          <p:cNvSpPr/>
          <p:nvPr/>
        </p:nvSpPr>
        <p:spPr>
          <a:xfrm>
            <a:off x="311700" y="2845200"/>
            <a:ext cx="5634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 name="Google Shape;290;p39"/>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291" name="Google Shape;291;p39"/>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292" name="Google Shape;292;p39"/>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P4-6 視藝小偵探工作紙</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pic>
        <p:nvPicPr>
          <p:cNvPr id="304" name="Google Shape;304;p41" title="WeChat6878437f8e735b082d216256b13ce10e.jpg"/>
          <p:cNvPicPr preferRelativeResize="0"/>
          <p:nvPr/>
        </p:nvPicPr>
        <p:blipFill>
          <a:blip r:embed="rId3">
            <a:alphaModFix/>
          </a:blip>
          <a:stretch>
            <a:fillRect/>
          </a:stretch>
        </p:blipFill>
        <p:spPr>
          <a:xfrm>
            <a:off x="152400" y="1104317"/>
            <a:ext cx="8839200" cy="55785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body" idx="1"/>
          </p:nvPr>
        </p:nvSpPr>
        <p:spPr>
          <a:xfrm>
            <a:off x="150525" y="6255157"/>
            <a:ext cx="8520600" cy="471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u="sng">
                <a:solidFill>
                  <a:schemeClr val="hlink"/>
                </a:solidFill>
                <a:hlinkClick r:id="rId3"/>
              </a:rPr>
              <a:t>https://www.youtube.com/watch?v=0fjq8SqGlYI</a:t>
            </a:r>
            <a:r>
              <a:rPr lang="zh-TW"/>
              <a:t>  2mins</a:t>
            </a:r>
            <a:endParaRPr/>
          </a:p>
        </p:txBody>
      </p:sp>
      <p:pic>
        <p:nvPicPr>
          <p:cNvPr id="310" name="Google Shape;310;p42" descr="當塞尚（Paul Cézanne）的冷靜幾何遇上雷諾阿（Pierre-Auguste Renoir）的明麗光影，會碰撞出怎樣的火花？這對風格迥異卻又惺惺相惜的知己，用自己獨特的藝術語言探索著他們對「印象派」的不同詮釋。1月17日至5月7日，香港藝術館舉行聚焦這兩位大師的大型展覽「香港賽馬會呈獻系列：塞尚與雷諾阿的世界——法國橘園美術館及奧賽博物館珍藏展」。&#10;&#10;👇完整報道👇&#10;https://bit.ly/4hHhYDj&#10;&#10;———————————————— &#10;【橙新聞】www.orangenews.hk &#10;Threads: https://bit.ly/44wVldD&#10;Instagram: https://www.instagram.com/orangenewshk/ &#10;Facebook: https://www.facebook.com/hkorangenews/ &#10;【橙新聞App】 &#10;Android: https://bit.ly/2XZuVl3 &#10;IOS: https://apple.co/2Y1PUnf" title="文化走訪丨探尋塞尚與雷諾阿的創作世界 法國印象派大展亞洲首站登陸香港">
            <a:hlinkClick r:id="rId4"/>
          </p:cNvPr>
          <p:cNvPicPr preferRelativeResize="0"/>
          <p:nvPr/>
        </p:nvPicPr>
        <p:blipFill>
          <a:blip r:embed="rId5">
            <a:alphaModFix/>
          </a:blip>
          <a:stretch>
            <a:fillRect/>
          </a:stretch>
        </p:blipFill>
        <p:spPr>
          <a:xfrm>
            <a:off x="152400" y="152400"/>
            <a:ext cx="8925150" cy="502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4572000" y="1169388"/>
            <a:ext cx="4118700" cy="22695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zh-TW" sz="2100">
                <a:solidFill>
                  <a:srgbClr val="434343"/>
                </a:solidFill>
              </a:rPr>
              <a:t>1858 年，在銀行家父親的期望下，他依照家族安排進入艾克斯普羅旺斯大學攻讀法律。然而塞尚一直對法律無感，內心始終渴望投身藝術。兩年後，在母親的支持下，他終於說服父親前往巴黎學畫。</a:t>
            </a:r>
            <a:endParaRPr sz="2100">
              <a:solidFill>
                <a:srgbClr val="434343"/>
              </a:solidFill>
            </a:endParaRPr>
          </a:p>
        </p:txBody>
      </p:sp>
      <p:pic>
        <p:nvPicPr>
          <p:cNvPr id="75" name="Google Shape;75;p15"/>
          <p:cNvPicPr preferRelativeResize="0"/>
          <p:nvPr/>
        </p:nvPicPr>
        <p:blipFill>
          <a:blip r:embed="rId3">
            <a:alphaModFix/>
          </a:blip>
          <a:stretch>
            <a:fillRect/>
          </a:stretch>
        </p:blipFill>
        <p:spPr>
          <a:xfrm>
            <a:off x="311700" y="1241942"/>
            <a:ext cx="3742484" cy="5196332"/>
          </a:xfrm>
          <a:prstGeom prst="rect">
            <a:avLst/>
          </a:prstGeom>
          <a:noFill/>
          <a:ln>
            <a:noFill/>
          </a:ln>
        </p:spPr>
      </p:pic>
      <p:sp>
        <p:nvSpPr>
          <p:cNvPr id="76" name="Google Shape;76;p15"/>
          <p:cNvSpPr txBox="1"/>
          <p:nvPr/>
        </p:nvSpPr>
        <p:spPr>
          <a:xfrm>
            <a:off x="311700" y="6438275"/>
            <a:ext cx="4702500" cy="338700"/>
          </a:xfrm>
          <a:prstGeom prst="rect">
            <a:avLst/>
          </a:prstGeom>
          <a:noFill/>
          <a:ln>
            <a:noFill/>
          </a:ln>
        </p:spPr>
        <p:txBody>
          <a:bodyPr spcFirstLastPara="1" wrap="square" lIns="91425" tIns="91425" rIns="91425" bIns="91425" anchor="t" anchorCtr="0">
            <a:spAutoFit/>
          </a:bodyPr>
          <a:lstStyle/>
          <a:p>
            <a:pPr marL="50800" marR="50800" lvl="0" indent="0" algn="l" rtl="0">
              <a:lnSpc>
                <a:spcPct val="115000"/>
              </a:lnSpc>
              <a:spcBef>
                <a:spcPts val="0"/>
              </a:spcBef>
              <a:spcAft>
                <a:spcPts val="0"/>
              </a:spcAft>
              <a:buNone/>
            </a:pPr>
            <a:r>
              <a:rPr lang="zh-TW" sz="1000" b="1" i="1">
                <a:solidFill>
                  <a:srgbClr val="202122"/>
                </a:solidFill>
                <a:highlight>
                  <a:srgbClr val="F8F9FA"/>
                </a:highlight>
              </a:rPr>
              <a:t>Young Man With a Skull </a:t>
            </a:r>
            <a:r>
              <a:rPr lang="zh-TW" sz="1000">
                <a:solidFill>
                  <a:srgbClr val="202122"/>
                </a:solidFill>
                <a:highlight>
                  <a:srgbClr val="F8F9FA"/>
                </a:highlight>
              </a:rPr>
              <a:t>1896</a:t>
            </a:r>
            <a:endParaRPr sz="1800">
              <a:solidFill>
                <a:schemeClr val="dk2"/>
              </a:solidFill>
            </a:endParaRPr>
          </a:p>
        </p:txBody>
      </p:sp>
      <p:pic>
        <p:nvPicPr>
          <p:cNvPr id="77" name="Google Shape;77;p15"/>
          <p:cNvPicPr preferRelativeResize="0"/>
          <p:nvPr/>
        </p:nvPicPr>
        <p:blipFill>
          <a:blip r:embed="rId4">
            <a:alphaModFix/>
          </a:blip>
          <a:stretch>
            <a:fillRect/>
          </a:stretch>
        </p:blipFill>
        <p:spPr>
          <a:xfrm>
            <a:off x="4701100" y="3438888"/>
            <a:ext cx="3742474" cy="2862962"/>
          </a:xfrm>
          <a:prstGeom prst="rect">
            <a:avLst/>
          </a:prstGeom>
          <a:noFill/>
          <a:ln>
            <a:noFill/>
          </a:ln>
        </p:spPr>
      </p:pic>
      <p:sp>
        <p:nvSpPr>
          <p:cNvPr id="78" name="Google Shape;78;p15"/>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pic>
        <p:nvPicPr>
          <p:cNvPr id="79" name="Google Shape;79;p15"/>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3"/>
          <p:cNvSpPr txBox="1">
            <a:spLocks noGrp="1"/>
          </p:cNvSpPr>
          <p:nvPr>
            <p:ph type="body" idx="1"/>
          </p:nvPr>
        </p:nvSpPr>
        <p:spPr>
          <a:xfrm>
            <a:off x="150525" y="6255157"/>
            <a:ext cx="8520600" cy="471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u="sng">
                <a:solidFill>
                  <a:schemeClr val="hlink"/>
                </a:solidFill>
                <a:hlinkClick r:id="rId3"/>
              </a:rPr>
              <a:t>https://www.youtube.com/watch?v=k3zGRnvVvRc</a:t>
            </a:r>
            <a:r>
              <a:rPr lang="zh-TW"/>
              <a:t>  3mins</a:t>
            </a:r>
            <a:endParaRPr/>
          </a:p>
        </p:txBody>
      </p:sp>
      <p:pic>
        <p:nvPicPr>
          <p:cNvPr id="316" name="Google Shape;316;p43" descr="ART FOR KIDS认识画家【Paul Cezanne 保罗.塞尚】 现代绘画之父｜印象派｜法国｜苹果｜介绍画家｜玩纸牌的人｜认识画家｜油画｜静物画｜毕沙罗｜画家小故事&#10;&#10;现代绘画之父Paul Cezanne保罗.塞尚 法国画家最爱苹果! French Artist who loves apple! Artist Story intro for kid&#10;&#10;法国画家保罗塞尚Paul Cezanne到底是一个什么样的画家呢？ 让我们来体验看看他日常的一天是怎么度过的！ &#10;小电影轻松的呈现方式希望大家看了会开心～！&#10;A French Artist. Who's Paul Cezanne actually? Let's experience his daily life to know more about him!&#10;Presented in movie clip. Hope to spread the happiness to you all!&#10;&#10;关于保罗.塞尚&#10;&#10;Paul Cezanne在1839年1月19日出生于法国。他的家境富裕，父亲是一位著名的银行家。在瑞士的一间美术学院（Academie Suisse）上课学画画。&#10;作画40年间，创作了超过900幅油画和400幅水彩画。画了许多静物画，大部分作品都有苹果。&#10;印象派画家。他是著名印象派画家毕沙罗（Pissarro）的学生，后来两人有合作作画。&#10;&#10;其他著名的 作品包括:&#10;The Boy In The Red Vest&#10;The Basket of Apples&#10;Still Life With Curtain&#10;Apples And Oranges&#10;&#10;2011年，他的画作《玩纸牌的人》被卡塔尔王室购买，估计金额超过2.5亿美元，是当时卖出最贵的画作。&#10;&#10;1906年，外出作画时遇暴风雨罹患肺炎，不久后过世。&#10;毕加索(Pablo Picasso)和马蒂斯(Matisse)声称Cezanne的作品对他们产生了巨大的影响，将Cezanne视为现代绘画之父。&#10;&#10;About Paul Cezanne&#10;&#10;“with an apple I will astonish Paris”- Paul Cezanne&#10;- Born in Aix-en-Provence, France, on January 19, 1839&#10;- Wanted to study at the academie des beaux-artes but got refused and eventually studied at Academie Suisse for art studies instead&#10;- Painted for 40 years in which he created more than 900 oil paintings and 400 watercolours&#10;- He painted a lot of still life paintings that mainly included apples&#10;- His painting of The Card Players sold for more than 250 million dollar in 2011, which was the most expensive painting ever sold at that time (sold to the royal family of Qatar)&#10;- He was an impressionist painter&#10;- He was a disciple of famous impressionist painter Pissarro who he later worked with as equals&#10;- He was rich because his father was a famous banker&#10;- Died of pneumonia in 1906 because of his dedication to his work, he did not want to stop painting during a storm&#10;- Picasso and Matisse claim Cezanne’s work has had an immense impact on them and they see Cezanne as “the father of us all”&#10;- Some other famous artworks of him are “The Boy in The Red Vest”, “The Basket of Apples”, “Still Life With Curtain”, “Apples And Oranges”&#10;&#10;&#10;我们以生动有趣的教学方式，激发孩子们的创意与艺术天分，让他们拥有一个自由创作的空间。孩子们在爱与鼓励的浇灌下，喜乐地学习与成长。欢迎来参观我の画室，百万镇 MY ART STUDIO, PERMAS JAYA, MALAYSIA &#10;&#10;Contact us at&#10;&#10;Facebook page脸书页面  &#10;https://www.facebook.com/MyArtStudioPermasJaya&#10;&#10;IG &#10;https://www.instagram.com/myartstudiopermas/&#10;&#10;YouTube &#10;https://www.youtube.com/channel/UCBFxQpM5cvcx3-Woe6rNzXw/videos&#10;&#10;&#10;喜欢我们的影片的话记得按赞，分享和订阅我们的频道！谢谢！ https://www.youtube.com/channel/UCBFxQpM5cvcx3-Woe6rNzXw &#10;&#10;If you like our videos, please LIKE, SHARE and SUBSCRIBE our channel! Thank you~ &#10;https://www.youtube.com/channel/UCBFxQpM5cvcx3-Woe6rNzXw" title="爱画苹果的法国画家【Paul Cezanne 保罗.塞尚】">
            <a:hlinkClick r:id="rId4"/>
          </p:cNvPr>
          <p:cNvPicPr preferRelativeResize="0"/>
          <p:nvPr/>
        </p:nvPicPr>
        <p:blipFill>
          <a:blip r:embed="rId5">
            <a:alphaModFix/>
          </a:blip>
          <a:stretch>
            <a:fillRect/>
          </a:stretch>
        </p:blipFill>
        <p:spPr>
          <a:xfrm>
            <a:off x="150525" y="638000"/>
            <a:ext cx="8326000" cy="4683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4"/>
          <p:cNvSpPr txBox="1"/>
          <p:nvPr/>
        </p:nvSpPr>
        <p:spPr>
          <a:xfrm>
            <a:off x="3271625" y="5738925"/>
            <a:ext cx="3000000" cy="6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050" b="1" u="sng">
                <a:solidFill>
                  <a:srgbClr val="14599D"/>
                </a:solidFill>
                <a:highlight>
                  <a:srgbClr val="FFFFFF"/>
                </a:highlight>
                <a:hlinkClick r:id="rId3">
                  <a:extLst>
                    <a:ext uri="{A12FA001-AC4F-418D-AE19-62706E023703}">
                      <ahyp:hlinkClr xmlns:ahyp="http://schemas.microsoft.com/office/drawing/2018/hyperlinkcolor" val="tx"/>
                    </a:ext>
                  </a:extLst>
                </a:hlinkClick>
              </a:rPr>
              <a:t>Paul Cézanne</a:t>
            </a:r>
            <a:r>
              <a:rPr lang="zh-TW" sz="1050">
                <a:solidFill>
                  <a:srgbClr val="666666"/>
                </a:solidFill>
                <a:highlight>
                  <a:srgbClr val="FFFFFF"/>
                </a:highlight>
                <a:latin typeface="Georgia"/>
                <a:ea typeface="Georgia"/>
                <a:cs typeface="Georgia"/>
                <a:sym typeface="Georgia"/>
              </a:rPr>
              <a:t> Self-portrait, oil on canvas by Paul Cézanne, 1880/1881; located in the National Gallery, London.</a:t>
            </a:r>
            <a:endParaRPr/>
          </a:p>
        </p:txBody>
      </p:sp>
      <p:pic>
        <p:nvPicPr>
          <p:cNvPr id="322" name="Google Shape;322;p44"/>
          <p:cNvPicPr preferRelativeResize="0"/>
          <p:nvPr/>
        </p:nvPicPr>
        <p:blipFill>
          <a:blip r:embed="rId4">
            <a:alphaModFix/>
          </a:blip>
          <a:stretch>
            <a:fillRect/>
          </a:stretch>
        </p:blipFill>
        <p:spPr>
          <a:xfrm>
            <a:off x="3110575" y="1838879"/>
            <a:ext cx="2857500" cy="3667125"/>
          </a:xfrm>
          <a:prstGeom prst="rect">
            <a:avLst/>
          </a:prstGeom>
          <a:noFill/>
          <a:ln>
            <a:noFill/>
          </a:ln>
        </p:spPr>
      </p:pic>
      <p:sp>
        <p:nvSpPr>
          <p:cNvPr id="323" name="Google Shape;323;p44"/>
          <p:cNvSpPr txBox="1"/>
          <p:nvPr/>
        </p:nvSpPr>
        <p:spPr>
          <a:xfrm>
            <a:off x="3639300" y="566975"/>
            <a:ext cx="1865400" cy="851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zh-TW" sz="3500" b="1">
                <a:solidFill>
                  <a:srgbClr val="783F04"/>
                </a:solidFill>
                <a:highlight>
                  <a:srgbClr val="FFFFFF"/>
                </a:highlight>
              </a:rPr>
              <a:t>~END~</a:t>
            </a:r>
            <a:endParaRPr sz="3500" b="1">
              <a:solidFill>
                <a:srgbClr val="783F04"/>
              </a:solidFill>
              <a:highlight>
                <a:srgbClr val="FFFFFF"/>
              </a:highlight>
            </a:endParaRPr>
          </a:p>
        </p:txBody>
      </p:sp>
      <p:pic>
        <p:nvPicPr>
          <p:cNvPr id="324" name="Google Shape;324;p44"/>
          <p:cNvPicPr preferRelativeResize="0"/>
          <p:nvPr/>
        </p:nvPicPr>
        <p:blipFill>
          <a:blip r:embed="rId5">
            <a:alphaModFix/>
          </a:blip>
          <a:stretch>
            <a:fillRect/>
          </a:stretch>
        </p:blipFill>
        <p:spPr>
          <a:xfrm>
            <a:off x="7169588" y="5271900"/>
            <a:ext cx="1867974" cy="1356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body" idx="1"/>
          </p:nvPr>
        </p:nvSpPr>
        <p:spPr>
          <a:xfrm>
            <a:off x="311700" y="4831800"/>
            <a:ext cx="8520600" cy="202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sz="2100">
                <a:solidFill>
                  <a:srgbClr val="434343"/>
                </a:solidFill>
              </a:rPr>
              <a:t>塞尚首次抵達巴黎時發現自己的技巧不如同學，情緒因此陷入低潮，但因為好友、作家左拉的勸勉，他仍努力留到課程結束；之後返回家鄉短暫在父親的銀行工作。這段時期，他不斷在巴黎與艾克斯之間往返，內心掙扎於家庭期待與個人志向之間。直到 1870 年代初，他才逐漸確立要以藝術為終身職志，並開始建立自己獨特的繪畫路線。</a:t>
            </a:r>
            <a:endParaRPr sz="2100">
              <a:solidFill>
                <a:srgbClr val="434343"/>
              </a:solidFill>
            </a:endParaRPr>
          </a:p>
        </p:txBody>
      </p:sp>
      <p:sp>
        <p:nvSpPr>
          <p:cNvPr id="85" name="Google Shape;85;p16"/>
          <p:cNvSpPr txBox="1"/>
          <p:nvPr/>
        </p:nvSpPr>
        <p:spPr>
          <a:xfrm>
            <a:off x="311700" y="4108088"/>
            <a:ext cx="3971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900">
                <a:solidFill>
                  <a:srgbClr val="494949"/>
                </a:solidFill>
              </a:rPr>
              <a:t>Paul Alexis Reading to Émile Zola (detail), c.1869-70</a:t>
            </a:r>
            <a:endParaRPr sz="1800">
              <a:solidFill>
                <a:schemeClr val="dk2"/>
              </a:solidFill>
            </a:endParaRPr>
          </a:p>
        </p:txBody>
      </p:sp>
      <p:pic>
        <p:nvPicPr>
          <p:cNvPr id="86" name="Google Shape;86;p16"/>
          <p:cNvPicPr preferRelativeResize="0"/>
          <p:nvPr/>
        </p:nvPicPr>
        <p:blipFill>
          <a:blip r:embed="rId3">
            <a:alphaModFix/>
          </a:blip>
          <a:stretch>
            <a:fillRect/>
          </a:stretch>
        </p:blipFill>
        <p:spPr>
          <a:xfrm>
            <a:off x="4126050" y="1281675"/>
            <a:ext cx="4873685" cy="2826425"/>
          </a:xfrm>
          <a:prstGeom prst="rect">
            <a:avLst/>
          </a:prstGeom>
          <a:noFill/>
          <a:ln>
            <a:noFill/>
          </a:ln>
        </p:spPr>
      </p:pic>
      <p:pic>
        <p:nvPicPr>
          <p:cNvPr id="87" name="Google Shape;87;p16"/>
          <p:cNvPicPr preferRelativeResize="0"/>
          <p:nvPr/>
        </p:nvPicPr>
        <p:blipFill>
          <a:blip r:embed="rId4">
            <a:alphaModFix/>
          </a:blip>
          <a:stretch>
            <a:fillRect/>
          </a:stretch>
        </p:blipFill>
        <p:spPr>
          <a:xfrm>
            <a:off x="374475" y="1156575"/>
            <a:ext cx="3508931" cy="2951526"/>
          </a:xfrm>
          <a:prstGeom prst="rect">
            <a:avLst/>
          </a:prstGeom>
          <a:noFill/>
          <a:ln>
            <a:noFill/>
          </a:ln>
        </p:spPr>
      </p:pic>
      <p:sp>
        <p:nvSpPr>
          <p:cNvPr id="88" name="Google Shape;88;p16"/>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pic>
        <p:nvPicPr>
          <p:cNvPr id="89" name="Google Shape;89;p16"/>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311700" y="5303525"/>
            <a:ext cx="8520600" cy="1554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zh-TW" sz="2100">
                <a:solidFill>
                  <a:srgbClr val="434343"/>
                </a:solidFill>
              </a:rPr>
              <a:t>保羅·塞尚的繪畫具有鮮明的特色，他不追求照相般的寫實效果，而是通過色彩來建構形體，賦予物體重量感和穩固的結構。他將自然界的景物拆解成基本的幾何形狀，如圓柱、球體和圓錐，並以層疊的色塊堆疊出物體的立體感。</a:t>
            </a:r>
            <a:endParaRPr sz="2100">
              <a:solidFill>
                <a:srgbClr val="434343"/>
              </a:solidFill>
            </a:endParaRPr>
          </a:p>
        </p:txBody>
      </p:sp>
      <p:sp>
        <p:nvSpPr>
          <p:cNvPr id="95" name="Google Shape;95;p17"/>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pic>
        <p:nvPicPr>
          <p:cNvPr id="96" name="Google Shape;96;p17"/>
          <p:cNvPicPr preferRelativeResize="0"/>
          <p:nvPr/>
        </p:nvPicPr>
        <p:blipFill>
          <a:blip r:embed="rId3">
            <a:alphaModFix/>
          </a:blip>
          <a:stretch>
            <a:fillRect/>
          </a:stretch>
        </p:blipFill>
        <p:spPr>
          <a:xfrm>
            <a:off x="311700" y="1104317"/>
            <a:ext cx="4046808" cy="4046808"/>
          </a:xfrm>
          <a:prstGeom prst="rect">
            <a:avLst/>
          </a:prstGeom>
          <a:noFill/>
          <a:ln>
            <a:noFill/>
          </a:ln>
        </p:spPr>
      </p:pic>
      <p:pic>
        <p:nvPicPr>
          <p:cNvPr id="97" name="Google Shape;97;p17"/>
          <p:cNvPicPr preferRelativeResize="0"/>
          <p:nvPr/>
        </p:nvPicPr>
        <p:blipFill>
          <a:blip r:embed="rId4">
            <a:alphaModFix/>
          </a:blip>
          <a:stretch>
            <a:fillRect/>
          </a:stretch>
        </p:blipFill>
        <p:spPr>
          <a:xfrm>
            <a:off x="4510908" y="1104317"/>
            <a:ext cx="2452365" cy="4046808"/>
          </a:xfrm>
          <a:prstGeom prst="rect">
            <a:avLst/>
          </a:prstGeom>
          <a:noFill/>
          <a:ln>
            <a:noFill/>
          </a:ln>
        </p:spPr>
      </p:pic>
      <p:pic>
        <p:nvPicPr>
          <p:cNvPr id="98" name="Google Shape;98;p17"/>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body" idx="1"/>
          </p:nvPr>
        </p:nvSpPr>
        <p:spPr>
          <a:xfrm>
            <a:off x="152400" y="5029200"/>
            <a:ext cx="8181600" cy="1724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sz="2100">
                <a:solidFill>
                  <a:srgbClr val="434343"/>
                </a:solidFill>
              </a:rPr>
              <a:t>保羅·塞尚的繪畫具有鮮明的特色，他不追求照相般的寫實效果，而是通過色彩來建構形體，賦予物體重量感和穩固的結構。他將自然界的景物拆解成基本的幾何形狀，如圓柱、球體和圓錐，並以層疊的色塊堆疊出物體的立體感。</a:t>
            </a:r>
            <a:endParaRPr sz="2100">
              <a:solidFill>
                <a:srgbClr val="434343"/>
              </a:solidFill>
            </a:endParaRPr>
          </a:p>
        </p:txBody>
      </p:sp>
      <p:sp>
        <p:nvSpPr>
          <p:cNvPr id="104" name="Google Shape;104;p18"/>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pic>
        <p:nvPicPr>
          <p:cNvPr id="105" name="Google Shape;105;p18"/>
          <p:cNvPicPr preferRelativeResize="0"/>
          <p:nvPr/>
        </p:nvPicPr>
        <p:blipFill>
          <a:blip r:embed="rId3">
            <a:alphaModFix/>
          </a:blip>
          <a:stretch>
            <a:fillRect/>
          </a:stretch>
        </p:blipFill>
        <p:spPr>
          <a:xfrm>
            <a:off x="4663302" y="1104323"/>
            <a:ext cx="1959466" cy="3233425"/>
          </a:xfrm>
          <a:prstGeom prst="rect">
            <a:avLst/>
          </a:prstGeom>
          <a:noFill/>
          <a:ln>
            <a:noFill/>
          </a:ln>
        </p:spPr>
      </p:pic>
      <p:pic>
        <p:nvPicPr>
          <p:cNvPr id="106" name="Google Shape;106;p18"/>
          <p:cNvPicPr preferRelativeResize="0"/>
          <p:nvPr/>
        </p:nvPicPr>
        <p:blipFill>
          <a:blip r:embed="rId4">
            <a:alphaModFix/>
          </a:blip>
          <a:stretch>
            <a:fillRect/>
          </a:stretch>
        </p:blipFill>
        <p:spPr>
          <a:xfrm>
            <a:off x="311700" y="1104317"/>
            <a:ext cx="4206108" cy="3233446"/>
          </a:xfrm>
          <a:prstGeom prst="rect">
            <a:avLst/>
          </a:prstGeom>
          <a:noFill/>
          <a:ln>
            <a:noFill/>
          </a:ln>
        </p:spPr>
      </p:pic>
      <p:pic>
        <p:nvPicPr>
          <p:cNvPr id="107" name="Google Shape;107;p18"/>
          <p:cNvPicPr preferRelativeResize="0"/>
          <p:nvPr/>
        </p:nvPicPr>
        <p:blipFill>
          <a:blip r:embed="rId5">
            <a:alphaModFix/>
          </a:blip>
          <a:stretch>
            <a:fillRect/>
          </a:stretch>
        </p:blipFill>
        <p:spPr>
          <a:xfrm>
            <a:off x="6622768" y="1457017"/>
            <a:ext cx="2368833" cy="2371149"/>
          </a:xfrm>
          <a:prstGeom prst="rect">
            <a:avLst/>
          </a:prstGeom>
          <a:noFill/>
          <a:ln>
            <a:noFill/>
          </a:ln>
        </p:spPr>
      </p:pic>
      <p:sp>
        <p:nvSpPr>
          <p:cNvPr id="108" name="Google Shape;108;p18"/>
          <p:cNvSpPr txBox="1"/>
          <p:nvPr/>
        </p:nvSpPr>
        <p:spPr>
          <a:xfrm>
            <a:off x="300450" y="4454425"/>
            <a:ext cx="7524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a:solidFill>
                  <a:srgbClr val="777777"/>
                </a:solidFill>
                <a:highlight>
                  <a:srgbClr val="FFFFFF"/>
                </a:highlight>
              </a:rPr>
              <a:t>Still Life with Bottle （1906）</a:t>
            </a:r>
            <a:endParaRPr sz="1800">
              <a:solidFill>
                <a:schemeClr val="dk2"/>
              </a:solidFill>
            </a:endParaRPr>
          </a:p>
        </p:txBody>
      </p:sp>
      <p:pic>
        <p:nvPicPr>
          <p:cNvPr id="109" name="Google Shape;109;p18"/>
          <p:cNvPicPr preferRelativeResize="0"/>
          <p:nvPr/>
        </p:nvPicPr>
        <p:blipFill>
          <a:blip r:embed="rId6">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body" idx="1"/>
          </p:nvPr>
        </p:nvSpPr>
        <p:spPr>
          <a:xfrm>
            <a:off x="311700" y="6271857"/>
            <a:ext cx="8520600" cy="50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u="sng">
                <a:solidFill>
                  <a:schemeClr val="hlink"/>
                </a:solidFill>
                <a:hlinkClick r:id="rId3"/>
              </a:rPr>
              <a:t>https://www.youtube.com/watch?v=p-5pLKTh3xY</a:t>
            </a:r>
            <a:r>
              <a:rPr lang="zh-TW"/>
              <a:t>   4 mins</a:t>
            </a:r>
            <a:endParaRPr/>
          </a:p>
        </p:txBody>
      </p:sp>
      <p:pic>
        <p:nvPicPr>
          <p:cNvPr id="115" name="Google Shape;115;p19" descr="How did Paul Cezanne change art with an... apple?! &#10;Learn all about how his still life paintings broke all the art rules!&#10;&#10;Go to https://bit.ly/TateKids_ to find games and fun videos about #art and #famousartists &#10;&#10;Subscribe to Tate Kids YouTube: https://bit.ly/3t9XCyu&#10;&#10;Chapters:&#10;00:00 Intro - Why did Cezanne paint apples?! &#10;00:44 The French Academy's order of fine art&#10;01:07 What was still life painting about? &#10;01:24 Cezanne's still life paintings &#10;01:40 The power of still life artwork&#10;02:27  Why did Cezanne say 'with an apple, I shall astonish Paris!'? &#10;02:50 Paul Monet and The Impressionists&#10;03:04 How was Cezanne's art different to the Impressionists?&#10;03:33 How Cezanne influenced modern art&#10;04:20 Outro - what art rules could you break?" title="How Paul Cezanne Changed Art | Tate Kids">
            <a:hlinkClick r:id="rId4"/>
          </p:cNvPr>
          <p:cNvPicPr preferRelativeResize="0"/>
          <p:nvPr/>
        </p:nvPicPr>
        <p:blipFill>
          <a:blip r:embed="rId5">
            <a:alphaModFix/>
          </a:blip>
          <a:stretch>
            <a:fillRect/>
          </a:stretch>
        </p:blipFill>
        <p:spPr>
          <a:xfrm>
            <a:off x="278750" y="636000"/>
            <a:ext cx="8586500" cy="482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塞尚的作品為甚麼是革命性的？</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sp>
        <p:nvSpPr>
          <p:cNvPr id="121" name="Google Shape;121;p20"/>
          <p:cNvSpPr txBox="1"/>
          <p:nvPr/>
        </p:nvSpPr>
        <p:spPr>
          <a:xfrm>
            <a:off x="223300" y="4598125"/>
            <a:ext cx="87540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zh-TW" sz="1800">
                <a:solidFill>
                  <a:schemeClr val="dk2"/>
                </a:solidFill>
              </a:rPr>
              <a:t>塞尚的畫作突破了傳統，他不再把每個物體單獨完整地呈現，而是將景物分成小片段交錯描繪。例如在他的《聖維克多山》系列中，山的不同部分、天空、樹木和地面的色塊不是一次性畫完整，而是分成多個小片段來描繪，畫面上不同區域相互呼應。這種「打破形式」的方法讓整個畫布成為觀察的重點，而不只是單個山或樹，使畫面更有結構感與動態感。正因為如此，塞尚的風景畫啟發了立體主義，並對現代藝術產生深遠影響。</a:t>
            </a:r>
            <a:endParaRPr sz="1800">
              <a:solidFill>
                <a:schemeClr val="dk2"/>
              </a:solidFill>
            </a:endParaRPr>
          </a:p>
        </p:txBody>
      </p:sp>
      <p:pic>
        <p:nvPicPr>
          <p:cNvPr id="122" name="Google Shape;122;p20"/>
          <p:cNvPicPr preferRelativeResize="0"/>
          <p:nvPr/>
        </p:nvPicPr>
        <p:blipFill>
          <a:blip r:embed="rId3">
            <a:alphaModFix/>
          </a:blip>
          <a:stretch>
            <a:fillRect/>
          </a:stretch>
        </p:blipFill>
        <p:spPr>
          <a:xfrm>
            <a:off x="166700" y="1219575"/>
            <a:ext cx="4274151" cy="3215475"/>
          </a:xfrm>
          <a:prstGeom prst="rect">
            <a:avLst/>
          </a:prstGeom>
          <a:noFill/>
          <a:ln>
            <a:noFill/>
          </a:ln>
        </p:spPr>
      </p:pic>
      <p:pic>
        <p:nvPicPr>
          <p:cNvPr id="123" name="Google Shape;123;p20"/>
          <p:cNvPicPr preferRelativeResize="0"/>
          <p:nvPr/>
        </p:nvPicPr>
        <p:blipFill>
          <a:blip r:embed="rId4">
            <a:alphaModFix/>
          </a:blip>
          <a:stretch>
            <a:fillRect/>
          </a:stretch>
        </p:blipFill>
        <p:spPr>
          <a:xfrm>
            <a:off x="4593250" y="1197475"/>
            <a:ext cx="4274150" cy="3205600"/>
          </a:xfrm>
          <a:prstGeom prst="rect">
            <a:avLst/>
          </a:prstGeom>
          <a:noFill/>
          <a:ln>
            <a:noFill/>
          </a:ln>
        </p:spPr>
      </p:pic>
      <p:pic>
        <p:nvPicPr>
          <p:cNvPr id="124" name="Google Shape;124;p20"/>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130" name="Google Shape;130;p21"/>
          <p:cNvSpPr txBox="1"/>
          <p:nvPr/>
        </p:nvSpPr>
        <p:spPr>
          <a:xfrm>
            <a:off x="518825" y="1561800"/>
            <a:ext cx="7767000" cy="4555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zh-TW" sz="3500" b="1">
                <a:solidFill>
                  <a:srgbClr val="B45F06"/>
                </a:solidFill>
                <a:highlight>
                  <a:srgbClr val="FFFFFF"/>
                </a:highlight>
              </a:rPr>
              <a:t>塞尚的出生地是？</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A.德國</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B.法國</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C.意大利</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D.荷蘭</a:t>
            </a:r>
            <a:endParaRPr sz="3500" b="1">
              <a:solidFill>
                <a:srgbClr val="B45F06"/>
              </a:solidFill>
              <a:highlight>
                <a:srgbClr val="FFFFFF"/>
              </a:highlight>
            </a:endParaRPr>
          </a:p>
        </p:txBody>
      </p:sp>
      <p:sp>
        <p:nvSpPr>
          <p:cNvPr id="131" name="Google Shape;131;p21"/>
          <p:cNvSpPr/>
          <p:nvPr/>
        </p:nvSpPr>
        <p:spPr>
          <a:xfrm>
            <a:off x="460725" y="3137100"/>
            <a:ext cx="6000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21"/>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133" name="Google Shape;133;p21"/>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134" name="Google Shape;134;p21"/>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1347</Words>
  <Application>Microsoft Macintosh PowerPoint</Application>
  <PresentationFormat>如螢幕大小 (4:3)</PresentationFormat>
  <Paragraphs>97</Paragraphs>
  <Slides>31</Slides>
  <Notes>31</Notes>
  <HiddenSlides>0</HiddenSlides>
  <MMClips>0</MMClips>
  <ScaleCrop>false</ScaleCrop>
  <HeadingPairs>
    <vt:vector size="6" baseType="variant">
      <vt:variant>
        <vt:lpstr>使用字型</vt:lpstr>
      </vt:variant>
      <vt:variant>
        <vt:i4>2</vt:i4>
      </vt:variant>
      <vt:variant>
        <vt:lpstr>佈景主題</vt:lpstr>
      </vt:variant>
      <vt:variant>
        <vt:i4>1</vt:i4>
      </vt:variant>
      <vt:variant>
        <vt:lpstr>投影片標題</vt:lpstr>
      </vt:variant>
      <vt:variant>
        <vt:i4>31</vt:i4>
      </vt:variant>
    </vt:vector>
  </HeadingPairs>
  <TitlesOfParts>
    <vt:vector size="34" baseType="lpstr">
      <vt:lpstr>Arial</vt:lpstr>
      <vt:lpstr>Georgia</vt:lpstr>
      <vt:lpstr>Simple Light</vt:lpstr>
      <vt:lpstr>塞尚</vt:lpstr>
      <vt:lpstr>認識塞尚</vt:lpstr>
      <vt:lpstr>認識塞尚</vt:lpstr>
      <vt:lpstr>認識塞尚</vt:lpstr>
      <vt:lpstr>認識塞尚</vt:lpstr>
      <vt:lpstr>認識塞尚</vt:lpstr>
      <vt:lpstr>PowerPoint 簡報</vt:lpstr>
      <vt:lpstr>塞尚的作品為甚麼是革命性的？  </vt:lpstr>
      <vt:lpstr>考考你</vt:lpstr>
      <vt:lpstr>考考你</vt:lpstr>
      <vt:lpstr>考考你</vt:lpstr>
      <vt:lpstr>塞尚作畫的習慣   </vt:lpstr>
      <vt:lpstr>塞尚的靜物畫</vt:lpstr>
      <vt:lpstr>塞尚的靜物畫</vt:lpstr>
      <vt:lpstr>塞尚的靜物畫</vt:lpstr>
      <vt:lpstr>PowerPoint 簡報</vt:lpstr>
      <vt:lpstr>塞尚作畫的用色   </vt:lpstr>
      <vt:lpstr>塞尚作畫的用色   </vt:lpstr>
      <vt:lpstr>塞尚與幾何主義   </vt:lpstr>
      <vt:lpstr>塞尚的風景畫</vt:lpstr>
      <vt:lpstr>塞尚的風景畫</vt:lpstr>
      <vt:lpstr>塞尚的風景畫</vt:lpstr>
      <vt:lpstr>塞尚怎麼影響了後來的現代藝術？   </vt:lpstr>
      <vt:lpstr>考考你</vt:lpstr>
      <vt:lpstr>考考你</vt:lpstr>
      <vt:lpstr>考考你</vt:lpstr>
      <vt:lpstr>考考你</vt:lpstr>
      <vt:lpstr>P4-6 視藝小偵探工作紙  </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塞尚</dc:title>
  <cp:lastModifiedBy>office user</cp:lastModifiedBy>
  <cp:revision>1</cp:revision>
  <dcterms:modified xsi:type="dcterms:W3CDTF">2025-12-12T08:05:25Z</dcterms:modified>
</cp:coreProperties>
</file>