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83" r:id="rId7"/>
    <p:sldId id="287" r:id="rId8"/>
    <p:sldId id="288" r:id="rId9"/>
    <p:sldId id="286" r:id="rId10"/>
  </p:sldIdLst>
  <p:sldSz cx="12192000" cy="6858000"/>
  <p:notesSz cx="6807200" cy="99393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ADCA9A5-992F-49D9-A3A6-07BEAD6AFF3A}" type="datetimeFigureOut">
              <a:rPr lang="zh-HK" altLang="en-US" smtClean="0"/>
              <a:t>11/4/2024</a:t>
            </a:fld>
            <a:endParaRPr lang="zh-HK" altLang="en-US"/>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HK" altLang="en-US"/>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4AC2666-F3D3-4853-A325-3C0C71E3C9EB}" type="slidenum">
              <a:rPr lang="zh-HK" altLang="en-US" smtClean="0"/>
              <a:t>‹#›</a:t>
            </a:fld>
            <a:endParaRPr lang="zh-HK" altLang="en-US"/>
          </a:p>
        </p:txBody>
      </p:sp>
    </p:spTree>
    <p:extLst>
      <p:ext uri="{BB962C8B-B14F-4D97-AF65-F5344CB8AC3E}">
        <p14:creationId xmlns:p14="http://schemas.microsoft.com/office/powerpoint/2010/main" val="1737044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03557D4-2C58-4FF8-BFFC-1ACD1201E2F0}" type="datetimeFigureOut">
              <a:rPr lang="en-US" smtClean="0"/>
              <a:t>4/11/2024</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30BB269-A114-44D3-8CE9-A37F4F989467}" type="slidenum">
              <a:rPr lang="en-US" smtClean="0"/>
              <a:t>‹#›</a:t>
            </a:fld>
            <a:endParaRPr lang="en-US"/>
          </a:p>
        </p:txBody>
      </p:sp>
    </p:spTree>
    <p:extLst>
      <p:ext uri="{BB962C8B-B14F-4D97-AF65-F5344CB8AC3E}">
        <p14:creationId xmlns:p14="http://schemas.microsoft.com/office/powerpoint/2010/main" val="9736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p>
            <a:fld id="{4B9E0FF1-1DCB-417A-9908-1D490F3BAD19}" type="datetime1">
              <a:rPr lang="zh-HK" altLang="en-US" smtClean="0"/>
              <a:t>11/4/2024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54168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97D192A3-4058-4F45-AD3F-2E1255A5AEDE}" type="datetime1">
              <a:rPr lang="zh-HK" altLang="en-US" smtClean="0"/>
              <a:t>11/4/2024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95338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4E18D912-3F01-4570-B615-748274FB2519}" type="datetime1">
              <a:rPr lang="zh-HK" altLang="en-US" smtClean="0"/>
              <a:t>11/4/2024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44578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252CA8D5-889D-4BDC-AF1E-817EAB664941}" type="datetime1">
              <a:rPr lang="zh-HK" altLang="en-US" smtClean="0"/>
              <a:t>11/4/2024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04644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451A5C00-61D4-414D-B389-7B3F6968803D}" type="datetime1">
              <a:rPr lang="zh-HK" altLang="en-US" smtClean="0"/>
              <a:t>11/4/2024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3944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p>
            <a:fld id="{B544C032-7282-4DDE-A18B-0D85B852306E}" type="datetime1">
              <a:rPr lang="zh-HK" altLang="en-US" smtClean="0"/>
              <a:t>11/4/2024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62190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p>
            <a:fld id="{C82DFA7D-C63B-4003-85F1-6D0655766FC7}" type="datetime1">
              <a:rPr lang="zh-HK" altLang="en-US" smtClean="0"/>
              <a:t>11/4/2024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89445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p>
            <a:fld id="{22BEB713-6B05-4F17-AACF-BD9D33B14105}" type="datetime1">
              <a:rPr lang="zh-HK" altLang="en-US" smtClean="0"/>
              <a:t>11/4/2024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2327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AD5BB-575E-4B2A-BAB3-8770B40AFD3E}" type="datetime1">
              <a:rPr lang="zh-HK" altLang="en-US" smtClean="0"/>
              <a:t>11/4/2024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98418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70FC8969-343F-42C8-9208-7C48DA8ABF35}" type="datetime1">
              <a:rPr lang="zh-HK" altLang="en-US" smtClean="0"/>
              <a:t>11/4/2024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215378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3CB0ABD2-A55C-403E-BBA9-DCEC7EE02BC7}" type="datetime1">
              <a:rPr lang="zh-HK" altLang="en-US" smtClean="0"/>
              <a:t>11/4/2024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15275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51338-08BA-4E6F-905B-6147644C1065}" type="datetime1">
              <a:rPr lang="zh-HK" altLang="en-US" smtClean="0"/>
              <a:t>11/4/2024</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2196526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youtube.com/watch/elqWPSR-C9k"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0"/>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ctrTitle"/>
          </p:nvPr>
        </p:nvSpPr>
        <p:spPr>
          <a:xfrm>
            <a:off x="973999" y="2039524"/>
            <a:ext cx="10244002" cy="3771072"/>
          </a:xfrm>
        </p:spPr>
        <p:txBody>
          <a:bodyPr>
            <a:normAutofit fontScale="90000"/>
          </a:bodyPr>
          <a:lstStyle/>
          <a:p>
            <a:pPr>
              <a:spcBef>
                <a:spcPts val="1200"/>
              </a:spcBef>
            </a:pPr>
            <a:r>
              <a:rPr lang="en-US" altLang="zh-TW" dirty="0" smtClean="0">
                <a:solidFill>
                  <a:srgbClr val="7030A0"/>
                </a:solidFill>
                <a:latin typeface="標楷體" panose="03000509000000000000" pitchFamily="65" charset="-120"/>
                <a:ea typeface="標楷體" panose="03000509000000000000" pitchFamily="65" charset="-120"/>
              </a:rPr>
              <a:t/>
            </a:r>
            <a:br>
              <a:rPr lang="en-US" altLang="zh-TW" dirty="0" smtClean="0">
                <a:solidFill>
                  <a:srgbClr val="7030A0"/>
                </a:solidFill>
                <a:latin typeface="標楷體" panose="03000509000000000000" pitchFamily="65" charset="-120"/>
                <a:ea typeface="標楷體" panose="03000509000000000000" pitchFamily="65" charset="-120"/>
              </a:rPr>
            </a:br>
            <a:r>
              <a:rPr lang="zh-TW" altLang="en-US" dirty="0" smtClean="0">
                <a:solidFill>
                  <a:srgbClr val="7030A0"/>
                </a:solidFill>
                <a:latin typeface="標楷體" panose="03000509000000000000" pitchFamily="65" charset="-120"/>
                <a:ea typeface="標楷體" panose="03000509000000000000" pitchFamily="65" charset="-120"/>
              </a:rPr>
              <a:t>自主學習活動</a:t>
            </a:r>
            <a:r>
              <a:rPr lang="en-US" altLang="zh-TW" dirty="0">
                <a:solidFill>
                  <a:srgbClr val="7030A0"/>
                </a:solidFill>
                <a:latin typeface="標楷體" panose="03000509000000000000" pitchFamily="65" charset="-120"/>
                <a:ea typeface="標楷體" panose="03000509000000000000" pitchFamily="65" charset="-120"/>
              </a:rPr>
              <a:t>(</a:t>
            </a:r>
            <a:r>
              <a:rPr lang="zh-TW" altLang="en-US" dirty="0">
                <a:solidFill>
                  <a:srgbClr val="7030A0"/>
                </a:solidFill>
                <a:latin typeface="標楷體" panose="03000509000000000000" pitchFamily="65" charset="-120"/>
                <a:ea typeface="標楷體" panose="03000509000000000000" pitchFamily="65" charset="-120"/>
              </a:rPr>
              <a:t>高小</a:t>
            </a:r>
            <a:r>
              <a:rPr lang="en-US" altLang="zh-TW" dirty="0">
                <a:solidFill>
                  <a:srgbClr val="7030A0"/>
                </a:solidFill>
                <a:latin typeface="標楷體" panose="03000509000000000000" pitchFamily="65" charset="-120"/>
                <a:ea typeface="標楷體" panose="03000509000000000000" pitchFamily="65" charset="-120"/>
              </a:rPr>
              <a:t>)</a:t>
            </a:r>
            <a:r>
              <a:rPr lang="en-US" altLang="zh-TW" sz="8800" dirty="0">
                <a:solidFill>
                  <a:srgbClr val="7030A0"/>
                </a:solidFill>
                <a:latin typeface="標楷體" panose="03000509000000000000" pitchFamily="65" charset="-120"/>
                <a:ea typeface="標楷體" panose="03000509000000000000" pitchFamily="65" charset="-120"/>
              </a:rPr>
              <a:t/>
            </a:r>
            <a:br>
              <a:rPr lang="en-US" altLang="zh-TW" sz="8800" dirty="0">
                <a:solidFill>
                  <a:srgbClr val="7030A0"/>
                </a:solidFill>
                <a:latin typeface="標楷體" panose="03000509000000000000" pitchFamily="65" charset="-120"/>
                <a:ea typeface="標楷體" panose="03000509000000000000" pitchFamily="65" charset="-120"/>
              </a:rPr>
            </a:br>
            <a:r>
              <a:rPr lang="zh-TW" altLang="en-US" sz="8800" dirty="0" smtClean="0">
                <a:solidFill>
                  <a:srgbClr val="7030A0"/>
                </a:solidFill>
                <a:latin typeface="標楷體" panose="03000509000000000000" pitchFamily="65" charset="-120"/>
                <a:ea typeface="標楷體" panose="03000509000000000000" pitchFamily="65" charset="-120"/>
              </a:rPr>
              <a:t>勤勞堅毅的袁隆平</a:t>
            </a:r>
            <a:r>
              <a:rPr lang="en-US" altLang="zh-TW" sz="8800" dirty="0" smtClean="0">
                <a:solidFill>
                  <a:srgbClr val="7030A0"/>
                </a:solidFill>
                <a:latin typeface="標楷體" panose="03000509000000000000" pitchFamily="65" charset="-120"/>
                <a:ea typeface="標楷體" panose="03000509000000000000" pitchFamily="65" charset="-120"/>
              </a:rPr>
              <a:t/>
            </a:r>
            <a:br>
              <a:rPr lang="en-US" altLang="zh-TW" sz="8800" dirty="0" smtClean="0">
                <a:solidFill>
                  <a:srgbClr val="7030A0"/>
                </a:solidFill>
                <a:latin typeface="標楷體" panose="03000509000000000000" pitchFamily="65" charset="-120"/>
                <a:ea typeface="標楷體" panose="03000509000000000000" pitchFamily="65" charset="-120"/>
              </a:rPr>
            </a:br>
            <a:r>
              <a:rPr lang="en-US" altLang="zh-TW" sz="3100" dirty="0" smtClean="0">
                <a:latin typeface="標楷體" panose="03000509000000000000" pitchFamily="65" charset="-120"/>
                <a:ea typeface="標楷體" panose="03000509000000000000" pitchFamily="65" charset="-120"/>
              </a:rPr>
              <a:t/>
            </a:r>
            <a:br>
              <a:rPr lang="en-US" altLang="zh-TW" sz="3100" dirty="0" smtClean="0">
                <a:latin typeface="標楷體" panose="03000509000000000000" pitchFamily="65" charset="-120"/>
                <a:ea typeface="標楷體" panose="03000509000000000000" pitchFamily="65" charset="-120"/>
              </a:rPr>
            </a:br>
            <a:r>
              <a:rPr lang="zh-TW" altLang="en-US" sz="3100" dirty="0" smtClean="0">
                <a:latin typeface="標楷體" panose="03000509000000000000" pitchFamily="65" charset="-120"/>
                <a:ea typeface="標楷體" panose="03000509000000000000" pitchFamily="65" charset="-120"/>
              </a:rPr>
              <a:t>教育局課程發展處</a:t>
            </a:r>
            <a:r>
              <a:rPr lang="en-US" altLang="zh-TW" sz="3100" dirty="0" smtClean="0">
                <a:latin typeface="標楷體" panose="03000509000000000000" pitchFamily="65" charset="-120"/>
                <a:ea typeface="標楷體" panose="03000509000000000000" pitchFamily="65" charset="-120"/>
              </a:rPr>
              <a:t/>
            </a:r>
            <a:br>
              <a:rPr lang="en-US" altLang="zh-TW" sz="3100" dirty="0" smtClean="0">
                <a:latin typeface="標楷體" panose="03000509000000000000" pitchFamily="65" charset="-120"/>
                <a:ea typeface="標楷體" panose="03000509000000000000" pitchFamily="65" charset="-120"/>
              </a:rPr>
            </a:br>
            <a:r>
              <a:rPr lang="zh-TW" altLang="en-US" sz="3100" dirty="0" smtClean="0">
                <a:latin typeface="標楷體" panose="03000509000000000000" pitchFamily="65" charset="-120"/>
                <a:ea typeface="標楷體" panose="03000509000000000000" pitchFamily="65" charset="-120"/>
              </a:rPr>
              <a:t>小學常識科</a:t>
            </a:r>
            <a:endParaRPr lang="zh-HK" altLang="en-US" sz="3100" dirty="0">
              <a:latin typeface="標楷體" panose="03000509000000000000" pitchFamily="65" charset="-120"/>
              <a:ea typeface="標楷體"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1</a:t>
            </a:fld>
            <a:endParaRPr lang="zh-HK" altLang="en-US"/>
          </a:p>
        </p:txBody>
      </p:sp>
    </p:spTree>
    <p:extLst>
      <p:ext uri="{BB962C8B-B14F-4D97-AF65-F5344CB8AC3E}">
        <p14:creationId xmlns:p14="http://schemas.microsoft.com/office/powerpoint/2010/main" val="261385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5" name="TextBox 4"/>
          <p:cNvSpPr txBox="1"/>
          <p:nvPr/>
        </p:nvSpPr>
        <p:spPr>
          <a:xfrm>
            <a:off x="-1" y="0"/>
            <a:ext cx="12057017" cy="584775"/>
          </a:xfrm>
          <a:prstGeom prst="rect">
            <a:avLst/>
          </a:prstGeom>
          <a:noFill/>
        </p:spPr>
        <p:txBody>
          <a:bodyPr wrap="square" rtlCol="0">
            <a:spAutoFit/>
          </a:bodyPr>
          <a:lstStyle/>
          <a:p>
            <a:r>
              <a:rPr lang="en-US" altLang="zh-TW" sz="3200" b="1" dirty="0" smtClean="0">
                <a:solidFill>
                  <a:srgbClr val="7030A0"/>
                </a:solidFill>
                <a:latin typeface="標楷體" panose="03000509000000000000" pitchFamily="65" charset="-120"/>
                <a:ea typeface="標楷體" panose="03000509000000000000" pitchFamily="65" charset="-120"/>
              </a:rPr>
              <a:t>1959</a:t>
            </a:r>
            <a:r>
              <a:rPr lang="zh-TW" altLang="en-US" sz="3200" b="1" dirty="0">
                <a:solidFill>
                  <a:srgbClr val="7030A0"/>
                </a:solidFill>
                <a:latin typeface="標楷體" panose="03000509000000000000" pitchFamily="65" charset="-120"/>
                <a:ea typeface="標楷體" panose="03000509000000000000" pitchFamily="65" charset="-120"/>
              </a:rPr>
              <a:t>年至</a:t>
            </a:r>
            <a:r>
              <a:rPr lang="en-US" altLang="zh-TW" sz="3200" b="1" dirty="0" smtClean="0">
                <a:solidFill>
                  <a:srgbClr val="7030A0"/>
                </a:solidFill>
                <a:latin typeface="標楷體" panose="03000509000000000000" pitchFamily="65" charset="-120"/>
                <a:ea typeface="標楷體" panose="03000509000000000000" pitchFamily="65" charset="-120"/>
              </a:rPr>
              <a:t>1960</a:t>
            </a:r>
            <a:r>
              <a:rPr lang="zh-TW" altLang="en-US" sz="3200" b="1" dirty="0" smtClean="0">
                <a:solidFill>
                  <a:srgbClr val="7030A0"/>
                </a:solidFill>
                <a:latin typeface="標楷體" panose="03000509000000000000" pitchFamily="65" charset="-120"/>
                <a:ea typeface="標楷體" panose="03000509000000000000" pitchFamily="65" charset="-120"/>
              </a:rPr>
              <a:t>年代初期，國家正</a:t>
            </a:r>
            <a:r>
              <a:rPr lang="zh-TW" altLang="en-US" sz="3200" b="1" dirty="0">
                <a:solidFill>
                  <a:srgbClr val="7030A0"/>
                </a:solidFill>
                <a:latin typeface="標楷體" panose="03000509000000000000" pitchFamily="65" charset="-120"/>
                <a:ea typeface="標楷體" panose="03000509000000000000" pitchFamily="65" charset="-120"/>
              </a:rPr>
              <a:t>面對嚴重</a:t>
            </a:r>
            <a:r>
              <a:rPr lang="zh-TW" altLang="en-US" sz="3200" b="1" dirty="0" smtClean="0">
                <a:solidFill>
                  <a:srgbClr val="7030A0"/>
                </a:solidFill>
                <a:latin typeface="標楷體" panose="03000509000000000000" pitchFamily="65" charset="-120"/>
                <a:ea typeface="標楷體" panose="03000509000000000000" pitchFamily="65" charset="-120"/>
              </a:rPr>
              <a:t>的糧食</a:t>
            </a:r>
            <a:r>
              <a:rPr lang="zh-TW" altLang="en-US" sz="3200" b="1" dirty="0">
                <a:solidFill>
                  <a:srgbClr val="7030A0"/>
                </a:solidFill>
                <a:latin typeface="標楷體" panose="03000509000000000000" pitchFamily="65" charset="-120"/>
                <a:ea typeface="標楷體" panose="03000509000000000000" pitchFamily="65" charset="-120"/>
              </a:rPr>
              <a:t>不足問題。</a:t>
            </a:r>
            <a:endParaRPr lang="zh-HK" altLang="en-US" sz="3200" b="1" dirty="0">
              <a:solidFill>
                <a:srgbClr val="7030A0"/>
              </a:solidFill>
              <a:latin typeface="標楷體" panose="03000509000000000000" pitchFamily="65" charset="-120"/>
              <a:ea typeface="標楷體" panose="03000509000000000000" pitchFamily="65" charset="-120"/>
            </a:endParaRPr>
          </a:p>
        </p:txBody>
      </p:sp>
      <p:sp>
        <p:nvSpPr>
          <p:cNvPr id="10" name="TextBox 9"/>
          <p:cNvSpPr txBox="1"/>
          <p:nvPr/>
        </p:nvSpPr>
        <p:spPr>
          <a:xfrm>
            <a:off x="3013942" y="857841"/>
            <a:ext cx="3770334"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     </a:t>
            </a:r>
            <a:endParaRPr lang="en-US" altLang="zh-HK" sz="2400" dirty="0">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2</a:t>
            </a:fld>
            <a:endParaRPr lang="zh-HK" altLang="en-US"/>
          </a:p>
        </p:txBody>
      </p:sp>
      <p:sp>
        <p:nvSpPr>
          <p:cNvPr id="3" name="Rectangle 2"/>
          <p:cNvSpPr/>
          <p:nvPr/>
        </p:nvSpPr>
        <p:spPr>
          <a:xfrm>
            <a:off x="212580" y="1673229"/>
            <a:ext cx="1107996" cy="830997"/>
          </a:xfrm>
          <a:prstGeom prst="rect">
            <a:avLst/>
          </a:prstGeom>
        </p:spPr>
        <p:txBody>
          <a:bodyPr wrap="none">
            <a:spAutoFit/>
          </a:bodyPr>
          <a:lstStyle/>
          <a:p>
            <a:r>
              <a:rPr lang="zh-TW" altLang="en-US" sz="2400" dirty="0" smtClean="0">
                <a:solidFill>
                  <a:srgbClr val="7030A0"/>
                </a:solidFill>
                <a:latin typeface="DFKai-SB" panose="03000509000000000000" pitchFamily="65" charset="-120"/>
                <a:ea typeface="DFKai-SB" panose="03000509000000000000" pitchFamily="65" charset="-120"/>
              </a:rPr>
              <a:t>科學家</a:t>
            </a:r>
            <a:endParaRPr lang="en-US" altLang="zh-TW" sz="2400" dirty="0" smtClean="0">
              <a:solidFill>
                <a:srgbClr val="7030A0"/>
              </a:solidFill>
              <a:latin typeface="DFKai-SB" panose="03000509000000000000" pitchFamily="65" charset="-120"/>
              <a:ea typeface="DFKai-SB" panose="03000509000000000000" pitchFamily="65" charset="-120"/>
            </a:endParaRPr>
          </a:p>
          <a:p>
            <a:r>
              <a:rPr lang="zh-TW" altLang="en-US" sz="2400" dirty="0" smtClean="0">
                <a:solidFill>
                  <a:srgbClr val="7030A0"/>
                </a:solidFill>
                <a:latin typeface="DFKai-SB" panose="03000509000000000000" pitchFamily="65" charset="-120"/>
                <a:ea typeface="DFKai-SB" panose="03000509000000000000" pitchFamily="65" charset="-120"/>
              </a:rPr>
              <a:t>袁隆平</a:t>
            </a:r>
            <a:endParaRPr lang="zh-HK" altLang="en-US" sz="2400" dirty="0"/>
          </a:p>
        </p:txBody>
      </p:sp>
    </p:spTree>
    <p:extLst>
      <p:ext uri="{BB962C8B-B14F-4D97-AF65-F5344CB8AC3E}">
        <p14:creationId xmlns:p14="http://schemas.microsoft.com/office/powerpoint/2010/main" val="933537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Callout 6"/>
          <p:cNvSpPr/>
          <p:nvPr/>
        </p:nvSpPr>
        <p:spPr>
          <a:xfrm>
            <a:off x="7400925" y="100209"/>
            <a:ext cx="4791074" cy="1728591"/>
          </a:xfrm>
          <a:prstGeom prst="wedgeEllipseCallout">
            <a:avLst>
              <a:gd name="adj1" fmla="val -38517"/>
              <a:gd name="adj2" fmla="val 9583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TextBox 7"/>
          <p:cNvSpPr txBox="1"/>
          <p:nvPr/>
        </p:nvSpPr>
        <p:spPr>
          <a:xfrm>
            <a:off x="7600828" y="338511"/>
            <a:ext cx="4391268" cy="1384995"/>
          </a:xfrm>
          <a:prstGeom prst="rect">
            <a:avLst/>
          </a:prstGeom>
          <a:no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這</a:t>
            </a:r>
            <a:r>
              <a:rPr lang="zh-TW" altLang="en-US" sz="2000" dirty="0" smtClean="0">
                <a:latin typeface="標楷體" panose="03000509000000000000" pitchFamily="65" charset="-120"/>
                <a:ea typeface="標楷體" panose="03000509000000000000" pitchFamily="65" charset="-120"/>
              </a:rPr>
              <a:t>株由兩株不同品種的水稻繁殖出來的天然雜交水稻</a:t>
            </a:r>
            <a:r>
              <a:rPr lang="zh-TW" altLang="en-US" sz="2000" dirty="0">
                <a:latin typeface="標楷體" panose="03000509000000000000" pitchFamily="65" charset="-120"/>
                <a:ea typeface="標楷體" panose="03000509000000000000" pitchFamily="65" charset="-120"/>
              </a:rPr>
              <a:t>，又大又多米粒</a:t>
            </a:r>
            <a:r>
              <a:rPr lang="zh-TW" altLang="en-US" sz="2000" dirty="0" smtClean="0">
                <a:latin typeface="標楷體" panose="03000509000000000000" pitchFamily="65" charset="-120"/>
                <a:ea typeface="標楷體" panose="03000509000000000000" pitchFamily="65" charset="-120"/>
              </a:rPr>
              <a:t>，若是</a:t>
            </a:r>
            <a:r>
              <a:rPr lang="zh-TW" altLang="en-US" sz="2000" dirty="0">
                <a:latin typeface="標楷體" panose="03000509000000000000" pitchFamily="65" charset="-120"/>
                <a:ea typeface="標楷體" panose="03000509000000000000" pitchFamily="65" charset="-120"/>
              </a:rPr>
              <a:t>我們</a:t>
            </a:r>
            <a:r>
              <a:rPr lang="zh-TW" altLang="en-US" sz="2000" dirty="0" smtClean="0">
                <a:latin typeface="標楷體" panose="03000509000000000000" pitchFamily="65" charset="-120"/>
                <a:ea typeface="標楷體" panose="03000509000000000000" pitchFamily="65" charset="-120"/>
              </a:rPr>
              <a:t>能人工</a:t>
            </a:r>
            <a:r>
              <a:rPr lang="zh-TW" altLang="zh-HK" sz="2000" dirty="0" smtClean="0">
                <a:latin typeface="標楷體" panose="03000509000000000000" pitchFamily="65" charset="-120"/>
                <a:ea typeface="標楷體" panose="03000509000000000000" pitchFamily="65" charset="-120"/>
              </a:rPr>
              <a:t>培育</a:t>
            </a:r>
            <a:r>
              <a:rPr lang="zh-TW" altLang="en-US" sz="2000" dirty="0">
                <a:latin typeface="標楷體" panose="03000509000000000000" pitchFamily="65" charset="-120"/>
                <a:ea typeface="標楷體" panose="03000509000000000000" pitchFamily="65" charset="-120"/>
              </a:rPr>
              <a:t>出這種</a:t>
            </a:r>
            <a:r>
              <a:rPr lang="zh-TW" altLang="zh-HK" sz="2000" dirty="0">
                <a:latin typeface="標楷體" panose="03000509000000000000" pitchFamily="65" charset="-120"/>
                <a:ea typeface="標楷體" panose="03000509000000000000" pitchFamily="65" charset="-120"/>
              </a:rPr>
              <a:t>雜交水稻，</a:t>
            </a:r>
            <a:r>
              <a:rPr lang="zh-TW" altLang="en-US" sz="2000" dirty="0" smtClean="0">
                <a:latin typeface="標楷體" panose="03000509000000000000" pitchFamily="65" charset="-120"/>
                <a:ea typeface="標楷體" panose="03000509000000000000" pitchFamily="65" charset="-120"/>
              </a:rPr>
              <a:t>便可以生產很多</a:t>
            </a:r>
            <a:r>
              <a:rPr lang="zh-TW" altLang="zh-HK" sz="2000" dirty="0" smtClean="0">
                <a:latin typeface="標楷體" panose="03000509000000000000" pitchFamily="65" charset="-120"/>
                <a:ea typeface="標楷體" panose="03000509000000000000" pitchFamily="65" charset="-120"/>
              </a:rPr>
              <a:t>稻</a:t>
            </a:r>
            <a:r>
              <a:rPr lang="zh-TW" altLang="en-US" sz="2000" dirty="0" smtClean="0">
                <a:latin typeface="標楷體" panose="03000509000000000000" pitchFamily="65" charset="-120"/>
                <a:ea typeface="標楷體" panose="03000509000000000000" pitchFamily="65" charset="-120"/>
              </a:rPr>
              <a:t>米！</a:t>
            </a:r>
            <a:endParaRPr lang="zh-HK" altLang="en-US" sz="2000" dirty="0">
              <a:latin typeface="標楷體" panose="03000509000000000000" pitchFamily="65" charset="-120"/>
              <a:ea typeface="標楷體" panose="03000509000000000000" pitchFamily="65" charset="-120"/>
            </a:endParaRPr>
          </a:p>
        </p:txBody>
      </p:sp>
      <p:sp>
        <p:nvSpPr>
          <p:cNvPr id="2" name="Rounded Rectangle 1"/>
          <p:cNvSpPr/>
          <p:nvPr/>
        </p:nvSpPr>
        <p:spPr>
          <a:xfrm>
            <a:off x="87086" y="100209"/>
            <a:ext cx="1750423" cy="637246"/>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3200" b="1" dirty="0">
                <a:solidFill>
                  <a:srgbClr val="7030A0"/>
                </a:solidFill>
                <a:latin typeface="標楷體" panose="03000509000000000000" pitchFamily="65" charset="-120"/>
                <a:ea typeface="標楷體" panose="03000509000000000000" pitchFamily="65" charset="-120"/>
              </a:rPr>
              <a:t>1960</a:t>
            </a:r>
            <a:r>
              <a:rPr lang="zh-TW" altLang="en-US" sz="3200" b="1" dirty="0">
                <a:solidFill>
                  <a:srgbClr val="7030A0"/>
                </a:solidFill>
                <a:latin typeface="標楷體" panose="03000509000000000000" pitchFamily="65" charset="-120"/>
                <a:ea typeface="標楷體" panose="03000509000000000000" pitchFamily="65" charset="-120"/>
              </a:rPr>
              <a:t>年</a:t>
            </a:r>
            <a:endParaRPr lang="en-US" sz="3200" b="1" dirty="0">
              <a:solidFill>
                <a:srgbClr val="7030A0"/>
              </a:solidFill>
              <a:latin typeface="標楷體" panose="03000509000000000000" pitchFamily="65" charset="-120"/>
              <a:ea typeface="標楷體"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3</a:t>
            </a:fld>
            <a:endParaRPr lang="zh-HK" altLang="en-US"/>
          </a:p>
        </p:txBody>
      </p:sp>
    </p:spTree>
    <p:extLst>
      <p:ext uri="{BB962C8B-B14F-4D97-AF65-F5344CB8AC3E}">
        <p14:creationId xmlns:p14="http://schemas.microsoft.com/office/powerpoint/2010/main" val="2743439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ular Callout 5"/>
          <p:cNvSpPr/>
          <p:nvPr/>
        </p:nvSpPr>
        <p:spPr>
          <a:xfrm>
            <a:off x="9366069" y="2272938"/>
            <a:ext cx="2651760" cy="644830"/>
          </a:xfrm>
          <a:prstGeom prst="wedgeRoundRectCallout">
            <a:avLst>
              <a:gd name="adj1" fmla="val -73229"/>
              <a:gd name="adj2" fmla="val 172638"/>
              <a:gd name="adj3" fmla="val 16667"/>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a:solidFill>
                  <a:schemeClr val="tx1"/>
                </a:solidFill>
                <a:latin typeface="標楷體" panose="03000509000000000000" pitchFamily="65" charset="-120"/>
                <a:ea typeface="標楷體" panose="03000509000000000000" pitchFamily="65" charset="-120"/>
              </a:rPr>
              <a:t>你們還是放棄吧</a:t>
            </a:r>
            <a:r>
              <a:rPr lang="en-US" altLang="zh-TW" sz="2400" dirty="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7" name="Rounded Rectangular Callout 6"/>
          <p:cNvSpPr/>
          <p:nvPr/>
        </p:nvSpPr>
        <p:spPr>
          <a:xfrm>
            <a:off x="174171" y="3447785"/>
            <a:ext cx="3117669" cy="1140840"/>
          </a:xfrm>
          <a:prstGeom prst="wedgeRoundRectCallout">
            <a:avLst>
              <a:gd name="adj1" fmla="val 74085"/>
              <a:gd name="adj2" fmla="val 3333"/>
              <a:gd name="adj3" fmla="val 16667"/>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solidFill>
                  <a:schemeClr val="tx1"/>
                </a:solidFill>
                <a:latin typeface="標楷體" panose="03000509000000000000" pitchFamily="65" charset="-120"/>
                <a:ea typeface="標楷體" panose="03000509000000000000" pitchFamily="65" charset="-120"/>
              </a:rPr>
              <a:t>雜交水稻是很難培植出來，也不可能應用在稻米</a:t>
            </a:r>
            <a:r>
              <a:rPr lang="zh-TW" altLang="en-US" sz="2400" dirty="0">
                <a:solidFill>
                  <a:schemeClr val="tx1"/>
                </a:solidFill>
                <a:latin typeface="標楷體" panose="03000509000000000000" pitchFamily="65" charset="-120"/>
                <a:ea typeface="標楷體" panose="03000509000000000000" pitchFamily="65" charset="-120"/>
              </a:rPr>
              <a:t>的大量種植</a:t>
            </a:r>
            <a:r>
              <a:rPr lang="zh-TW" altLang="en-US" sz="2400" dirty="0" smtClean="0">
                <a:solidFill>
                  <a:schemeClr val="tx1"/>
                </a:solidFill>
                <a:latin typeface="標楷體" panose="03000509000000000000" pitchFamily="65" charset="-120"/>
                <a:ea typeface="標楷體" panose="03000509000000000000" pitchFamily="65" charset="-120"/>
              </a:rPr>
              <a:t>上</a:t>
            </a:r>
            <a:r>
              <a:rPr lang="en-US" altLang="zh-TW" sz="2400" dirty="0" smtClean="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3" name="語音泡泡: 圓角矩形 2">
            <a:extLst>
              <a:ext uri="{FF2B5EF4-FFF2-40B4-BE49-F238E27FC236}">
                <a16:creationId xmlns:a16="http://schemas.microsoft.com/office/drawing/2014/main" id="{7CE5C1F4-1AAC-4B9E-AE14-0D72EA9CE04F}"/>
              </a:ext>
            </a:extLst>
          </p:cNvPr>
          <p:cNvSpPr/>
          <p:nvPr/>
        </p:nvSpPr>
        <p:spPr>
          <a:xfrm>
            <a:off x="406400" y="1015664"/>
            <a:ext cx="3075709" cy="1111962"/>
          </a:xfrm>
          <a:prstGeom prst="wedgeRoundRectCallout">
            <a:avLst>
              <a:gd name="adj1" fmla="val 92853"/>
              <a:gd name="adj2" fmla="val 2139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我一定要帶領我的研究團隊，努力進行實驗和</a:t>
            </a:r>
            <a:r>
              <a:rPr lang="zh-TW" altLang="en-US" sz="2400" dirty="0" smtClean="0">
                <a:solidFill>
                  <a:schemeClr val="tx1"/>
                </a:solidFill>
                <a:latin typeface="標楷體" panose="03000509000000000000" pitchFamily="65" charset="-120"/>
                <a:ea typeface="標楷體" panose="03000509000000000000" pitchFamily="65" charset="-120"/>
              </a:rPr>
              <a:t>研究</a:t>
            </a:r>
            <a:r>
              <a:rPr lang="en-US" altLang="zh-TW" sz="2400" dirty="0" smtClean="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4</a:t>
            </a:fld>
            <a:endParaRPr lang="zh-HK" altLang="en-US"/>
          </a:p>
        </p:txBody>
      </p:sp>
      <p:sp>
        <p:nvSpPr>
          <p:cNvPr id="8" name="Rectangle 7"/>
          <p:cNvSpPr/>
          <p:nvPr/>
        </p:nvSpPr>
        <p:spPr>
          <a:xfrm>
            <a:off x="319051" y="5336480"/>
            <a:ext cx="11698778" cy="1384995"/>
          </a:xfrm>
          <a:prstGeom prst="rect">
            <a:avLst/>
          </a:prstGeom>
        </p:spPr>
        <p:txBody>
          <a:bodyPr wrap="square">
            <a:spAutoFit/>
          </a:bodyPr>
          <a:lstStyle/>
          <a:p>
            <a:r>
              <a:rPr lang="zh-TW" altLang="en-US" sz="2800" b="1" dirty="0" smtClean="0">
                <a:solidFill>
                  <a:srgbClr val="FFFF00"/>
                </a:solidFill>
                <a:latin typeface="標楷體" panose="03000509000000000000" pitchFamily="65" charset="-120"/>
                <a:ea typeface="標楷體" panose="03000509000000000000" pitchFamily="65" charset="-120"/>
              </a:rPr>
              <a:t>袁隆平每天</a:t>
            </a:r>
            <a:r>
              <a:rPr lang="zh-TW" altLang="en-US" sz="2800" b="1" dirty="0">
                <a:solidFill>
                  <a:srgbClr val="FFFF00"/>
                </a:solidFill>
                <a:latin typeface="標楷體" panose="03000509000000000000" pitchFamily="65" charset="-120"/>
                <a:ea typeface="標楷體" panose="03000509000000000000" pitchFamily="65" charset="-120"/>
              </a:rPr>
              <a:t>清早便到實驗田工作，與助手們不怕日曬雨淋，辛勤地尋找理想</a:t>
            </a:r>
            <a:r>
              <a:rPr lang="zh-TW" altLang="en-US" sz="2800" b="1" dirty="0" smtClean="0">
                <a:solidFill>
                  <a:srgbClr val="FFFF00"/>
                </a:solidFill>
                <a:latin typeface="標楷體" panose="03000509000000000000" pitchFamily="65" charset="-120"/>
                <a:ea typeface="標楷體" panose="03000509000000000000" pitchFamily="65" charset="-120"/>
              </a:rPr>
              <a:t>的天然水稻株作培植。</a:t>
            </a:r>
            <a:r>
              <a:rPr lang="en-US" altLang="zh-TW" sz="2800" b="1" dirty="0">
                <a:solidFill>
                  <a:srgbClr val="FFFF00"/>
                </a:solidFill>
                <a:latin typeface="標楷體" panose="03000509000000000000" pitchFamily="65" charset="-120"/>
                <a:ea typeface="標楷體" panose="03000509000000000000" pitchFamily="65" charset="-120"/>
              </a:rPr>
              <a:t>1964</a:t>
            </a:r>
            <a:r>
              <a:rPr lang="zh-TW" altLang="en-US" sz="2800" b="1" dirty="0">
                <a:solidFill>
                  <a:srgbClr val="FFFF00"/>
                </a:solidFill>
                <a:latin typeface="標楷體" panose="03000509000000000000" pitchFamily="65" charset="-120"/>
                <a:ea typeface="標楷體" panose="03000509000000000000" pitchFamily="65" charset="-120"/>
              </a:rPr>
              <a:t>年，他終於在田間發現了第一株理想的水稻</a:t>
            </a:r>
            <a:r>
              <a:rPr lang="zh-TW" altLang="en-US" sz="2800" b="1" dirty="0" smtClean="0">
                <a:solidFill>
                  <a:srgbClr val="FFFF00"/>
                </a:solidFill>
                <a:latin typeface="標楷體" panose="03000509000000000000" pitchFamily="65" charset="-120"/>
                <a:ea typeface="標楷體" panose="03000509000000000000" pitchFamily="65" charset="-120"/>
              </a:rPr>
              <a:t>株。他</a:t>
            </a:r>
            <a:r>
              <a:rPr lang="zh-TW" altLang="en-US" sz="2800" b="1" dirty="0">
                <a:solidFill>
                  <a:srgbClr val="FFFF00"/>
                </a:solidFill>
                <a:latin typeface="標楷體" panose="03000509000000000000" pitchFamily="65" charset="-120"/>
                <a:ea typeface="標楷體" panose="03000509000000000000" pitchFamily="65" charset="-120"/>
              </a:rPr>
              <a:t>在研究期間合</a:t>
            </a:r>
            <a:r>
              <a:rPr lang="zh-TW" altLang="en-US" sz="2800" b="1" dirty="0" smtClean="0">
                <a:solidFill>
                  <a:srgbClr val="FFFF00"/>
                </a:solidFill>
                <a:latin typeface="標楷體" panose="03000509000000000000" pitchFamily="65" charset="-120"/>
                <a:ea typeface="標楷體" panose="03000509000000000000" pitchFamily="65" charset="-120"/>
              </a:rPr>
              <a:t>共分析了</a:t>
            </a:r>
            <a:r>
              <a:rPr lang="zh-TW" altLang="en-US" sz="2800" b="1" dirty="0">
                <a:solidFill>
                  <a:srgbClr val="FFFF00"/>
                </a:solidFill>
                <a:latin typeface="標楷體" panose="03000509000000000000" pitchFamily="65" charset="-120"/>
                <a:ea typeface="標楷體" panose="03000509000000000000" pitchFamily="65" charset="-120"/>
              </a:rPr>
              <a:t>一萬多株水稻，並進行了數千次實驗。</a:t>
            </a:r>
            <a:endParaRPr lang="zh-HK" altLang="en-US" sz="2800" b="1"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60571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61" y="0"/>
            <a:ext cx="12192000" cy="6858000"/>
          </a:xfrm>
        </p:spPr>
      </p:pic>
      <p:sp>
        <p:nvSpPr>
          <p:cNvPr id="5" name="TextBox 4"/>
          <p:cNvSpPr txBox="1"/>
          <p:nvPr/>
        </p:nvSpPr>
        <p:spPr>
          <a:xfrm>
            <a:off x="1846218" y="831018"/>
            <a:ext cx="2194560" cy="461665"/>
          </a:xfrm>
          <a:prstGeom prst="rect">
            <a:avLst/>
          </a:prstGeom>
          <a:noFill/>
        </p:spPr>
        <p:txBody>
          <a:bodyPr wrap="square" rtlCol="0">
            <a:spAutoFit/>
          </a:bodyPr>
          <a:lstStyle/>
          <a:p>
            <a:r>
              <a:rPr lang="zh-HK" altLang="en-US" sz="2400" dirty="0">
                <a:latin typeface="標楷體" panose="03000509000000000000" pitchFamily="65" charset="-120"/>
                <a:ea typeface="標楷體" panose="03000509000000000000" pitchFamily="65" charset="-120"/>
              </a:rPr>
              <a:t>禾下乘涼夢</a:t>
            </a:r>
          </a:p>
        </p:txBody>
      </p:sp>
      <p:sp>
        <p:nvSpPr>
          <p:cNvPr id="6" name="TextBox 5"/>
          <p:cNvSpPr txBox="1"/>
          <p:nvPr/>
        </p:nvSpPr>
        <p:spPr>
          <a:xfrm>
            <a:off x="8081555" y="369353"/>
            <a:ext cx="2486296"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雜交水稻遍全球</a:t>
            </a:r>
            <a:endParaRPr lang="zh-HK" altLang="en-US" sz="2400" dirty="0">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5</a:t>
            </a:fld>
            <a:endParaRPr lang="zh-HK" altLang="en-US"/>
          </a:p>
        </p:txBody>
      </p:sp>
      <p:sp>
        <p:nvSpPr>
          <p:cNvPr id="7" name="Content Placeholder 2"/>
          <p:cNvSpPr txBox="1">
            <a:spLocks/>
          </p:cNvSpPr>
          <p:nvPr/>
        </p:nvSpPr>
        <p:spPr>
          <a:xfrm>
            <a:off x="324465" y="3883743"/>
            <a:ext cx="4656427" cy="2236428"/>
          </a:xfrm>
          <a:prstGeom prst="rect">
            <a:avLst/>
          </a:prstGeom>
          <a:solidFill>
            <a:schemeClr val="accent4">
              <a:lumMod val="40000"/>
              <a:lumOff val="60000"/>
              <a:alpha val="76000"/>
            </a:schemeClr>
          </a:solidFill>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TW" altLang="en-US" sz="4000" dirty="0" smtClean="0">
                <a:solidFill>
                  <a:srgbClr val="7030A0"/>
                </a:solidFill>
                <a:latin typeface="標楷體" panose="03000509000000000000" pitchFamily="65" charset="-120"/>
                <a:ea typeface="標楷體" panose="03000509000000000000" pitchFamily="65" charset="-120"/>
              </a:rPr>
              <a:t>袁隆平經歷</a:t>
            </a:r>
            <a:r>
              <a:rPr lang="zh-TW" altLang="en-US" sz="4000" dirty="0">
                <a:solidFill>
                  <a:srgbClr val="7030A0"/>
                </a:solidFill>
                <a:latin typeface="標楷體" panose="03000509000000000000" pitchFamily="65" charset="-120"/>
                <a:ea typeface="標楷體" panose="03000509000000000000" pitchFamily="65" charset="-120"/>
              </a:rPr>
              <a:t>過很多次的失敗，花</a:t>
            </a:r>
            <a:r>
              <a:rPr lang="zh-TW" altLang="en-US" sz="4000" dirty="0" smtClean="0">
                <a:solidFill>
                  <a:srgbClr val="7030A0"/>
                </a:solidFill>
                <a:latin typeface="標楷體" panose="03000509000000000000" pitchFamily="65" charset="-120"/>
                <a:ea typeface="標楷體" panose="03000509000000000000" pitchFamily="65" charset="-120"/>
              </a:rPr>
              <a:t>了十多年時間</a:t>
            </a:r>
            <a:r>
              <a:rPr lang="zh-TW" altLang="en-US" sz="4000" dirty="0">
                <a:solidFill>
                  <a:srgbClr val="7030A0"/>
                </a:solidFill>
                <a:latin typeface="標楷體" panose="03000509000000000000" pitchFamily="65" charset="-120"/>
                <a:ea typeface="標楷體" panose="03000509000000000000" pitchFamily="65" charset="-120"/>
              </a:rPr>
              <a:t>，終於</a:t>
            </a:r>
            <a:r>
              <a:rPr lang="zh-TW" altLang="en-US" sz="4000" dirty="0" smtClean="0">
                <a:solidFill>
                  <a:srgbClr val="7030A0"/>
                </a:solidFill>
                <a:latin typeface="標楷體" panose="03000509000000000000" pitchFamily="65" charset="-120"/>
                <a:ea typeface="標楷體" panose="03000509000000000000" pitchFamily="65" charset="-120"/>
              </a:rPr>
              <a:t>在</a:t>
            </a:r>
            <a:r>
              <a:rPr lang="en-US" altLang="zh-TW" sz="4000" dirty="0" smtClean="0">
                <a:solidFill>
                  <a:srgbClr val="7030A0"/>
                </a:solidFill>
                <a:latin typeface="標楷體" panose="03000509000000000000" pitchFamily="65" charset="-120"/>
                <a:ea typeface="標楷體" panose="03000509000000000000" pitchFamily="65" charset="-120"/>
              </a:rPr>
              <a:t>1970</a:t>
            </a:r>
            <a:r>
              <a:rPr lang="zh-TW" altLang="en-US" sz="4000" dirty="0" smtClean="0">
                <a:solidFill>
                  <a:srgbClr val="7030A0"/>
                </a:solidFill>
                <a:latin typeface="標楷體" panose="03000509000000000000" pitchFamily="65" charset="-120"/>
                <a:ea typeface="標楷體" panose="03000509000000000000" pitchFamily="65" charset="-120"/>
              </a:rPr>
              <a:t>年代</a:t>
            </a:r>
            <a:r>
              <a:rPr lang="zh-TW" altLang="en-US" sz="4000" dirty="0">
                <a:solidFill>
                  <a:srgbClr val="7030A0"/>
                </a:solidFill>
                <a:latin typeface="標楷體" panose="03000509000000000000" pitchFamily="65" charset="-120"/>
                <a:ea typeface="標楷體" panose="03000509000000000000" pitchFamily="65" charset="-120"/>
              </a:rPr>
              <a:t>成功培育出理想的雜交水稻品種，並在中國不同地方的農田大量種植，使中國成為世界上第一個成功培育雜交水稻並大面積應用於水稻生產的國家，大大提升了水稻的</a:t>
            </a:r>
            <a:r>
              <a:rPr lang="zh-TW" altLang="en-US" sz="4000" dirty="0" smtClean="0">
                <a:solidFill>
                  <a:srgbClr val="7030A0"/>
                </a:solidFill>
                <a:latin typeface="標楷體" panose="03000509000000000000" pitchFamily="65" charset="-120"/>
                <a:ea typeface="標楷體" panose="03000509000000000000" pitchFamily="65" charset="-120"/>
              </a:rPr>
              <a:t>產量。</a:t>
            </a:r>
            <a:r>
              <a:rPr lang="zh-TW" altLang="en-US" sz="4000" dirty="0">
                <a:solidFill>
                  <a:srgbClr val="7030A0"/>
                </a:solidFill>
                <a:latin typeface="標楷體" panose="03000509000000000000" pitchFamily="65" charset="-120"/>
                <a:ea typeface="標楷體" panose="03000509000000000000" pitchFamily="65" charset="-120"/>
              </a:rPr>
              <a:t>他九十一歲時還堅持下田研究觀察，真不愧被譽為「雜交水稻之父」！</a:t>
            </a:r>
            <a:endParaRPr lang="zh-HK" altLang="en-US" sz="4000" dirty="0">
              <a:solidFill>
                <a:srgbClr val="7030A0"/>
              </a:solidFill>
              <a:latin typeface="標楷體" panose="03000509000000000000" pitchFamily="65" charset="-120"/>
              <a:ea typeface="標楷體" panose="03000509000000000000" pitchFamily="65" charset="-120"/>
            </a:endParaRPr>
          </a:p>
          <a:p>
            <a:pPr algn="l"/>
            <a:endParaRPr lang="zh-HK" altLang="en-US" sz="4000" dirty="0">
              <a:solidFill>
                <a:srgbClr val="7030A0"/>
              </a:solidFill>
              <a:latin typeface="標楷體" panose="03000509000000000000" pitchFamily="65" charset="-120"/>
              <a:ea typeface="標楷體" panose="03000509000000000000" pitchFamily="65" charset="-120"/>
            </a:endParaRPr>
          </a:p>
        </p:txBody>
      </p:sp>
      <p:sp>
        <p:nvSpPr>
          <p:cNvPr id="8" name="Rectangle 7"/>
          <p:cNvSpPr/>
          <p:nvPr/>
        </p:nvSpPr>
        <p:spPr>
          <a:xfrm>
            <a:off x="157317" y="6041513"/>
            <a:ext cx="11985522" cy="830997"/>
          </a:xfrm>
          <a:prstGeom prst="rect">
            <a:avLst/>
          </a:prstGeom>
          <a:solidFill>
            <a:schemeClr val="accent2">
              <a:lumMod val="60000"/>
              <a:lumOff val="40000"/>
            </a:schemeClr>
          </a:solidFill>
          <a:effectLst>
            <a:softEdge rad="127000"/>
          </a:effectLst>
        </p:spPr>
        <p:txBody>
          <a:bodyPr wrap="square">
            <a:spAutoFit/>
          </a:bodyPr>
          <a:lstStyle/>
          <a:p>
            <a:r>
              <a:rPr lang="zh-TW" altLang="en-US" sz="2400" i="1" kern="0" dirty="0">
                <a:solidFill>
                  <a:srgbClr val="7030A0"/>
                </a:solidFill>
                <a:ea typeface="DFKai-SB" panose="03000509000000000000" pitchFamily="65" charset="-120"/>
                <a:cs typeface="Times New Roman" panose="02020603050405020304" pitchFamily="18" charset="0"/>
              </a:rPr>
              <a:t>「成功沒有捷徑。我不在家，就在</a:t>
            </a:r>
            <a:r>
              <a:rPr lang="zh-TW" altLang="en-US" sz="2400" i="1" kern="0" dirty="0" smtClean="0">
                <a:solidFill>
                  <a:srgbClr val="7030A0"/>
                </a:solidFill>
                <a:ea typeface="DFKai-SB" panose="03000509000000000000" pitchFamily="65" charset="-120"/>
                <a:cs typeface="Times New Roman" panose="02020603050405020304" pitchFamily="18" charset="0"/>
              </a:rPr>
              <a:t>試驗田；不在</a:t>
            </a:r>
            <a:r>
              <a:rPr lang="zh-TW" altLang="en-US" sz="2400" i="1" kern="0" dirty="0">
                <a:solidFill>
                  <a:srgbClr val="7030A0"/>
                </a:solidFill>
                <a:ea typeface="DFKai-SB" panose="03000509000000000000" pitchFamily="65" charset="-120"/>
                <a:cs typeface="Times New Roman" panose="02020603050405020304" pitchFamily="18" charset="0"/>
              </a:rPr>
              <a:t>試驗田，就在去試驗田的路上</a:t>
            </a:r>
            <a:r>
              <a:rPr lang="zh-TW" altLang="en-US" sz="2400" i="1" kern="0" dirty="0" smtClean="0">
                <a:solidFill>
                  <a:srgbClr val="7030A0"/>
                </a:solidFill>
                <a:ea typeface="DFKai-SB" panose="03000509000000000000" pitchFamily="65" charset="-120"/>
                <a:cs typeface="Times New Roman" panose="02020603050405020304" pitchFamily="18" charset="0"/>
              </a:rPr>
              <a:t>。</a:t>
            </a:r>
            <a:r>
              <a:rPr lang="zh-HK" altLang="en-US" sz="2400" i="1" kern="0" dirty="0">
                <a:solidFill>
                  <a:srgbClr val="7030A0"/>
                </a:solidFill>
                <a:ea typeface="DFKai-SB" panose="03000509000000000000" pitchFamily="65" charset="-120"/>
                <a:cs typeface="Times New Roman" panose="02020603050405020304" pitchFamily="18" charset="0"/>
              </a:rPr>
              <a:t> </a:t>
            </a:r>
            <a:r>
              <a:rPr lang="zh-HK" altLang="en-US" sz="2400" i="1" kern="0" dirty="0" smtClean="0">
                <a:solidFill>
                  <a:srgbClr val="7030A0"/>
                </a:solidFill>
                <a:ea typeface="DFKai-SB" panose="03000509000000000000" pitchFamily="65" charset="-120"/>
                <a:cs typeface="Times New Roman" panose="02020603050405020304" pitchFamily="18" charset="0"/>
              </a:rPr>
              <a:t>」                                                                                                                          </a:t>
            </a:r>
            <a:endParaRPr lang="en-US" altLang="zh-HK" sz="2400" i="1" kern="0" dirty="0" smtClean="0">
              <a:solidFill>
                <a:srgbClr val="7030A0"/>
              </a:solidFill>
              <a:ea typeface="DFKai-SB" panose="03000509000000000000" pitchFamily="65" charset="-120"/>
              <a:cs typeface="Times New Roman" panose="02020603050405020304" pitchFamily="18" charset="0"/>
            </a:endParaRPr>
          </a:p>
          <a:p>
            <a:r>
              <a:rPr lang="en-US" altLang="zh-TW" sz="2400" i="1" kern="0" dirty="0" smtClean="0">
                <a:solidFill>
                  <a:srgbClr val="7030A0"/>
                </a:solidFill>
                <a:ea typeface="DFKai-SB" panose="03000509000000000000" pitchFamily="65" charset="-120"/>
                <a:cs typeface="Times New Roman" panose="02020603050405020304" pitchFamily="18" charset="0"/>
              </a:rPr>
              <a:t>                                                                                                                                                            </a:t>
            </a:r>
            <a:r>
              <a:rPr lang="zh-TW" altLang="en-US" sz="2400" i="1" kern="0" dirty="0" smtClean="0">
                <a:solidFill>
                  <a:srgbClr val="7030A0"/>
                </a:solidFill>
                <a:ea typeface="DFKai-SB" panose="03000509000000000000" pitchFamily="65" charset="-120"/>
                <a:cs typeface="Times New Roman" panose="02020603050405020304" pitchFamily="18" charset="0"/>
              </a:rPr>
              <a:t>袁隆平</a:t>
            </a:r>
            <a:endParaRPr lang="en-US" altLang="zh-HK" sz="2400" i="1" kern="0" dirty="0" smtClean="0">
              <a:solidFill>
                <a:srgbClr val="7030A0"/>
              </a:solidFill>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0190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31990"/>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a:xfrm>
            <a:off x="838200" y="365125"/>
            <a:ext cx="3417916" cy="848533"/>
          </a:xfrm>
        </p:spPr>
        <p:txBody>
          <a:bodyPr/>
          <a:lstStyle/>
          <a:p>
            <a:r>
              <a:rPr lang="zh-TW" altLang="en-US" dirty="0" smtClean="0">
                <a:latin typeface="DFKai-SB" panose="03000509000000000000" pitchFamily="65" charset="-120"/>
                <a:ea typeface="DFKai-SB" panose="03000509000000000000" pitchFamily="65" charset="-120"/>
              </a:rPr>
              <a:t>自學小挑戰：</a:t>
            </a:r>
            <a:endParaRPr lang="en-US" dirty="0">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6</a:t>
            </a:fld>
            <a:endParaRPr lang="zh-HK" altLang="en-US"/>
          </a:p>
        </p:txBody>
      </p:sp>
      <p:sp>
        <p:nvSpPr>
          <p:cNvPr id="9" name="Action Button: Custom 8">
            <a:hlinkClick r:id="rId4" action="ppaction://hlinksldjump" highlightClick="1"/>
          </p:cNvPr>
          <p:cNvSpPr/>
          <p:nvPr/>
        </p:nvSpPr>
        <p:spPr>
          <a:xfrm>
            <a:off x="8961120" y="5955308"/>
            <a:ext cx="1238682" cy="462117"/>
          </a:xfrm>
          <a:prstGeom prst="actionButtonBlank">
            <a:avLst/>
          </a:prstGeom>
          <a:solidFill>
            <a:srgbClr val="00B050"/>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b="1" dirty="0" smtClean="0">
                <a:latin typeface="微軟正黑體 Light" panose="020B0304030504040204" pitchFamily="34" charset="-120"/>
                <a:ea typeface="微軟正黑體 Light" panose="020B0304030504040204" pitchFamily="34" charset="-120"/>
                <a:hlinkClick r:id="rId4" action="ppaction://hlinksldjump"/>
              </a:rPr>
              <a:t>答案</a:t>
            </a:r>
            <a:endParaRPr lang="en-US" b="1" dirty="0">
              <a:latin typeface="微軟正黑體 Light" panose="020B0304030504040204" pitchFamily="34" charset="-120"/>
              <a:ea typeface="微軟正黑體 Light" panose="020B0304030504040204" pitchFamily="34" charset="-120"/>
            </a:endParaRPr>
          </a:p>
        </p:txBody>
      </p:sp>
      <p:grpSp>
        <p:nvGrpSpPr>
          <p:cNvPr id="10" name="Group 9"/>
          <p:cNvGrpSpPr/>
          <p:nvPr/>
        </p:nvGrpSpPr>
        <p:grpSpPr>
          <a:xfrm>
            <a:off x="175492" y="699966"/>
            <a:ext cx="12075621" cy="5486400"/>
            <a:chOff x="175492" y="699966"/>
            <a:chExt cx="12075621" cy="5486400"/>
          </a:xfrm>
        </p:grpSpPr>
        <p:sp>
          <p:nvSpPr>
            <p:cNvPr id="5" name="Cloud Callout 4"/>
            <p:cNvSpPr/>
            <p:nvPr/>
          </p:nvSpPr>
          <p:spPr>
            <a:xfrm>
              <a:off x="175492" y="699966"/>
              <a:ext cx="12075621" cy="5486400"/>
            </a:xfrm>
            <a:prstGeom prst="cloudCallout">
              <a:avLst>
                <a:gd name="adj1" fmla="val -47620"/>
                <a:gd name="adj2" fmla="val 50427"/>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7030A0"/>
                </a:solidFill>
                <a:latin typeface="標楷體" panose="03000509000000000000" pitchFamily="65" charset="-120"/>
                <a:ea typeface="標楷體" panose="03000509000000000000" pitchFamily="65" charset="-120"/>
              </a:endParaRPr>
            </a:p>
          </p:txBody>
        </p:sp>
        <p:sp>
          <p:nvSpPr>
            <p:cNvPr id="8" name="TextBox 7"/>
            <p:cNvSpPr txBox="1"/>
            <p:nvPr/>
          </p:nvSpPr>
          <p:spPr>
            <a:xfrm>
              <a:off x="1721200" y="1430993"/>
              <a:ext cx="10280993" cy="4524315"/>
            </a:xfrm>
            <a:prstGeom prst="rect">
              <a:avLst/>
            </a:prstGeom>
            <a:noFill/>
          </p:spPr>
          <p:txBody>
            <a:bodyPr wrap="square" rtlCol="0">
              <a:spAutoFit/>
            </a:bodyPr>
            <a:lstStyle/>
            <a:p>
              <a:r>
                <a:rPr lang="en-US" altLang="zh-TW" sz="2400" dirty="0">
                  <a:solidFill>
                    <a:srgbClr val="7030A0"/>
                  </a:solidFill>
                  <a:latin typeface="DFKai-SB" panose="03000509000000000000" pitchFamily="65" charset="-120"/>
                  <a:ea typeface="DFKai-SB" panose="03000509000000000000" pitchFamily="65" charset="-120"/>
                </a:rPr>
                <a:t>1.</a:t>
              </a:r>
              <a:r>
                <a:rPr lang="zh-TW" altLang="en-US" sz="2400" dirty="0">
                  <a:solidFill>
                    <a:srgbClr val="7030A0"/>
                  </a:solidFill>
                  <a:latin typeface="DFKai-SB" panose="03000509000000000000" pitchFamily="65" charset="-120"/>
                  <a:ea typeface="DFKai-SB" panose="03000509000000000000" pitchFamily="65" charset="-120"/>
                </a:rPr>
                <a:t>袁隆平是一名享譽國際的科學家，他有</a:t>
              </a:r>
              <a:r>
                <a:rPr lang="zh-TW" altLang="en-US" sz="2400" dirty="0" smtClean="0">
                  <a:solidFill>
                    <a:srgbClr val="7030A0"/>
                  </a:solidFill>
                  <a:latin typeface="DFKai-SB" panose="03000509000000000000" pitchFamily="65" charset="-120"/>
                  <a:ea typeface="DFKai-SB" panose="03000509000000000000" pitchFamily="65" charset="-120"/>
                </a:rPr>
                <a:t>什麼</a:t>
              </a:r>
              <a:r>
                <a:rPr lang="zh-TW" altLang="en-US" sz="2400" dirty="0">
                  <a:solidFill>
                    <a:srgbClr val="7030A0"/>
                  </a:solidFill>
                  <a:latin typeface="DFKai-SB" panose="03000509000000000000" pitchFamily="65" charset="-120"/>
                  <a:ea typeface="DFKai-SB" panose="03000509000000000000" pitchFamily="65" charset="-120"/>
                </a:rPr>
                <a:t>榮譽稱號？</a:t>
              </a:r>
              <a:endParaRPr lang="en-US" altLang="zh-TW" sz="2400" dirty="0">
                <a:solidFill>
                  <a:srgbClr val="7030A0"/>
                </a:solidFill>
                <a:latin typeface="DFKai-SB" panose="03000509000000000000" pitchFamily="65" charset="-120"/>
                <a:ea typeface="DFKai-SB" panose="03000509000000000000" pitchFamily="65" charset="-120"/>
              </a:endParaRPr>
            </a:p>
            <a:p>
              <a:r>
                <a:rPr lang="en-US" altLang="zh-TW" sz="2400" dirty="0" smtClean="0">
                  <a:solidFill>
                    <a:srgbClr val="7030A0"/>
                  </a:solidFill>
                  <a:latin typeface="DFKai-SB" panose="03000509000000000000" pitchFamily="65" charset="-120"/>
                  <a:ea typeface="DFKai-SB" panose="03000509000000000000" pitchFamily="65" charset="-120"/>
                </a:rPr>
                <a:t>  </a:t>
              </a:r>
              <a:r>
                <a:rPr lang="en-US" altLang="zh-TW" sz="2400" dirty="0" smtClean="0">
                  <a:solidFill>
                    <a:schemeClr val="accent6">
                      <a:lumMod val="75000"/>
                    </a:schemeClr>
                  </a:solidFill>
                  <a:latin typeface="DFKai-SB" panose="03000509000000000000" pitchFamily="65" charset="-120"/>
                  <a:ea typeface="DFKai-SB" panose="03000509000000000000" pitchFamily="65" charset="-120"/>
                </a:rPr>
                <a:t>A</a:t>
              </a:r>
              <a:r>
                <a:rPr lang="en-US" altLang="zh-TW" sz="2400" dirty="0">
                  <a:solidFill>
                    <a:schemeClr val="accent6">
                      <a:lumMod val="75000"/>
                    </a:schemeClr>
                  </a:solidFill>
                  <a:latin typeface="DFKai-SB" panose="03000509000000000000" pitchFamily="65" charset="-120"/>
                  <a:ea typeface="DFKai-SB" panose="03000509000000000000" pitchFamily="65" charset="-120"/>
                </a:rPr>
                <a:t>.</a:t>
              </a:r>
              <a:r>
                <a:rPr lang="zh-TW" altLang="en-US" sz="2400" dirty="0">
                  <a:solidFill>
                    <a:schemeClr val="accent6">
                      <a:lumMod val="75000"/>
                    </a:schemeClr>
                  </a:solidFill>
                  <a:latin typeface="DFKai-SB" panose="03000509000000000000" pitchFamily="65" charset="-120"/>
                  <a:ea typeface="DFKai-SB" panose="03000509000000000000" pitchFamily="65" charset="-120"/>
                </a:rPr>
                <a:t>中國航天之父</a:t>
              </a:r>
              <a:r>
                <a:rPr lang="en-US" altLang="zh-TW" sz="2400" dirty="0">
                  <a:solidFill>
                    <a:schemeClr val="accent6">
                      <a:lumMod val="75000"/>
                    </a:schemeClr>
                  </a:solidFill>
                  <a:latin typeface="DFKai-SB" panose="03000509000000000000" pitchFamily="65" charset="-120"/>
                  <a:ea typeface="DFKai-SB" panose="03000509000000000000" pitchFamily="65" charset="-120"/>
                </a:rPr>
                <a:t>   B. </a:t>
              </a:r>
              <a:r>
                <a:rPr lang="zh-TW" altLang="en-US" sz="2400" dirty="0">
                  <a:solidFill>
                    <a:schemeClr val="accent6">
                      <a:lumMod val="75000"/>
                    </a:schemeClr>
                  </a:solidFill>
                  <a:latin typeface="DFKai-SB" panose="03000509000000000000" pitchFamily="65" charset="-120"/>
                  <a:ea typeface="DFKai-SB" panose="03000509000000000000" pitchFamily="65" charset="-120"/>
                </a:rPr>
                <a:t>光纖之父  </a:t>
              </a:r>
              <a:r>
                <a:rPr lang="en-US" altLang="zh-TW" sz="2400" dirty="0">
                  <a:solidFill>
                    <a:schemeClr val="accent6">
                      <a:lumMod val="75000"/>
                    </a:schemeClr>
                  </a:solidFill>
                  <a:latin typeface="DFKai-SB" panose="03000509000000000000" pitchFamily="65" charset="-120"/>
                  <a:ea typeface="DFKai-SB" panose="03000509000000000000" pitchFamily="65" charset="-120"/>
                </a:rPr>
                <a:t>C</a:t>
              </a:r>
              <a:r>
                <a:rPr lang="en-US" altLang="zh-TW" sz="2400" dirty="0" smtClean="0">
                  <a:solidFill>
                    <a:schemeClr val="accent6">
                      <a:lumMod val="75000"/>
                    </a:schemeClr>
                  </a:solidFill>
                  <a:latin typeface="DFKai-SB" panose="03000509000000000000" pitchFamily="65" charset="-120"/>
                  <a:ea typeface="DFKai-SB" panose="03000509000000000000" pitchFamily="65" charset="-120"/>
                </a:rPr>
                <a:t>. </a:t>
              </a:r>
              <a:r>
                <a:rPr lang="zh-TW" altLang="en-US" sz="2400" dirty="0">
                  <a:solidFill>
                    <a:schemeClr val="accent6">
                      <a:lumMod val="75000"/>
                    </a:schemeClr>
                  </a:solidFill>
                  <a:latin typeface="DFKai-SB" panose="03000509000000000000" pitchFamily="65" charset="-120"/>
                  <a:ea typeface="DFKai-SB" panose="03000509000000000000" pitchFamily="65" charset="-120"/>
                </a:rPr>
                <a:t>雜交水稻</a:t>
              </a:r>
              <a:r>
                <a:rPr lang="zh-TW" altLang="en-US" sz="2400" dirty="0" smtClean="0">
                  <a:solidFill>
                    <a:schemeClr val="accent6">
                      <a:lumMod val="75000"/>
                    </a:schemeClr>
                  </a:solidFill>
                  <a:latin typeface="DFKai-SB" panose="03000509000000000000" pitchFamily="65" charset="-120"/>
                  <a:ea typeface="DFKai-SB" panose="03000509000000000000" pitchFamily="65" charset="-120"/>
                </a:rPr>
                <a:t>之父  </a:t>
              </a:r>
              <a:r>
                <a:rPr lang="en-US" altLang="zh-TW" sz="2400" dirty="0" smtClean="0">
                  <a:solidFill>
                    <a:schemeClr val="accent6">
                      <a:lumMod val="75000"/>
                    </a:schemeClr>
                  </a:solidFill>
                  <a:latin typeface="DFKai-SB" panose="03000509000000000000" pitchFamily="65" charset="-120"/>
                  <a:ea typeface="DFKai-SB" panose="03000509000000000000" pitchFamily="65" charset="-120"/>
                </a:rPr>
                <a:t>D.</a:t>
              </a:r>
              <a:r>
                <a:rPr lang="zh-TW" altLang="en-US" sz="2400" dirty="0" smtClean="0">
                  <a:solidFill>
                    <a:schemeClr val="accent6">
                      <a:lumMod val="75000"/>
                    </a:schemeClr>
                  </a:solidFill>
                  <a:latin typeface="DFKai-SB" panose="03000509000000000000" pitchFamily="65" charset="-120"/>
                  <a:ea typeface="DFKai-SB" panose="03000509000000000000" pitchFamily="65" charset="-120"/>
                </a:rPr>
                <a:t>中國數學之神</a:t>
              </a:r>
              <a:endParaRPr lang="en-US" altLang="zh-TW" sz="2400" dirty="0" smtClean="0">
                <a:solidFill>
                  <a:schemeClr val="accent6">
                    <a:lumMod val="75000"/>
                  </a:schemeClr>
                </a:solidFill>
                <a:latin typeface="DFKai-SB" panose="03000509000000000000" pitchFamily="65" charset="-120"/>
                <a:ea typeface="DFKai-SB" panose="03000509000000000000" pitchFamily="65" charset="-120"/>
              </a:endParaRPr>
            </a:p>
            <a:p>
              <a:endParaRPr lang="en-US" altLang="zh-TW" sz="2400" dirty="0">
                <a:solidFill>
                  <a:schemeClr val="accent6">
                    <a:lumMod val="75000"/>
                  </a:schemeClr>
                </a:solidFill>
                <a:latin typeface="DFKai-SB" panose="03000509000000000000" pitchFamily="65" charset="-120"/>
                <a:ea typeface="DFKai-SB" panose="03000509000000000000" pitchFamily="65" charset="-120"/>
              </a:endParaRPr>
            </a:p>
            <a:p>
              <a:r>
                <a:rPr lang="en-US" altLang="zh-TW" sz="2400" dirty="0" smtClean="0">
                  <a:solidFill>
                    <a:srgbClr val="7030A0"/>
                  </a:solidFill>
                  <a:latin typeface="DFKai-SB" panose="03000509000000000000" pitchFamily="65" charset="-120"/>
                  <a:ea typeface="DFKai-SB" panose="03000509000000000000" pitchFamily="65" charset="-120"/>
                </a:rPr>
                <a:t>2.</a:t>
              </a:r>
              <a:r>
                <a:rPr lang="zh-TW" altLang="en-US" sz="2400" dirty="0" smtClean="0">
                  <a:solidFill>
                    <a:srgbClr val="7030A0"/>
                  </a:solidFill>
                  <a:latin typeface="標楷體" panose="03000509000000000000" pitchFamily="65" charset="-120"/>
                  <a:ea typeface="標楷體" panose="03000509000000000000" pitchFamily="65" charset="-120"/>
                </a:rPr>
                <a:t>以下哪項</a:t>
              </a:r>
              <a:r>
                <a:rPr lang="zh-TW" altLang="en-US" sz="2400" b="1" u="sng" dirty="0" smtClean="0">
                  <a:solidFill>
                    <a:srgbClr val="7030A0"/>
                  </a:solidFill>
                  <a:latin typeface="標楷體" panose="03000509000000000000" pitchFamily="65" charset="-120"/>
                  <a:ea typeface="標楷體" panose="03000509000000000000" pitchFamily="65" charset="-120"/>
                </a:rPr>
                <a:t>不是</a:t>
              </a:r>
              <a:r>
                <a:rPr lang="zh-TW" altLang="en-US" sz="2400" dirty="0" smtClean="0">
                  <a:solidFill>
                    <a:srgbClr val="7030A0"/>
                  </a:solidFill>
                  <a:latin typeface="標楷體" panose="03000509000000000000" pitchFamily="65" charset="-120"/>
                  <a:ea typeface="標楷體" panose="03000509000000000000" pitchFamily="65" charset="-120"/>
                </a:rPr>
                <a:t>袁隆平在研究時所遇到的困難？</a:t>
              </a:r>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smtClean="0">
                  <a:solidFill>
                    <a:srgbClr val="7030A0"/>
                  </a:solidFill>
                  <a:latin typeface="標楷體" panose="03000509000000000000" pitchFamily="65" charset="-120"/>
                  <a:ea typeface="標楷體" panose="03000509000000000000" pitchFamily="65" charset="-120"/>
                </a:rPr>
                <a:t>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A.</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 面對日灑雨淋的天氣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B.</a:t>
              </a:r>
              <a:r>
                <a:rPr lang="zh-TW" altLang="en-US" sz="2400" dirty="0">
                  <a:solidFill>
                    <a:schemeClr val="accent6">
                      <a:lumMod val="75000"/>
                    </a:schemeClr>
                  </a:solidFill>
                  <a:latin typeface="標楷體" panose="03000509000000000000" pitchFamily="65" charset="-120"/>
                  <a:ea typeface="標楷體" panose="03000509000000000000" pitchFamily="65" charset="-120"/>
                </a:rPr>
                <a:t>難以找到理想的天然水稻</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株</a:t>
              </a:r>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r>
                <a:rPr lang="en-US" altLang="zh-TW" sz="2400" dirty="0">
                  <a:solidFill>
                    <a:schemeClr val="accent6">
                      <a:lumMod val="75000"/>
                    </a:schemeClr>
                  </a:solidFill>
                  <a:latin typeface="標楷體" panose="03000509000000000000" pitchFamily="65" charset="-120"/>
                  <a:ea typeface="標楷體" panose="03000509000000000000" pitchFamily="65" charset="-120"/>
                </a:rPr>
                <a:t>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 C. </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國際科學家不贊同他的研究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D.</a:t>
              </a:r>
              <a:r>
                <a:rPr lang="zh-TW" altLang="en-US" sz="2400" dirty="0">
                  <a:solidFill>
                    <a:schemeClr val="accent6">
                      <a:lumMod val="75000"/>
                    </a:schemeClr>
                  </a:solidFill>
                  <a:latin typeface="標楷體" panose="03000509000000000000" pitchFamily="65" charset="-120"/>
                  <a:ea typeface="標楷體" panose="03000509000000000000" pitchFamily="65" charset="-120"/>
                </a:rPr>
                <a:t>他</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的研究團隊不合作</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 </a:t>
              </a:r>
            </a:p>
            <a:p>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smtClean="0">
                  <a:solidFill>
                    <a:srgbClr val="7030A0"/>
                  </a:solidFill>
                  <a:latin typeface="標楷體" panose="03000509000000000000" pitchFamily="65" charset="-120"/>
                  <a:ea typeface="標楷體" panose="03000509000000000000" pitchFamily="65" charset="-120"/>
                </a:rPr>
                <a:t>3.</a:t>
              </a:r>
              <a:r>
                <a:rPr lang="zh-TW" altLang="en-US" sz="2400" dirty="0" smtClean="0">
                  <a:solidFill>
                    <a:srgbClr val="7030A0"/>
                  </a:solidFill>
                  <a:latin typeface="標楷體" panose="03000509000000000000" pitchFamily="65" charset="-120"/>
                  <a:ea typeface="標楷體" panose="03000509000000000000" pitchFamily="65" charset="-120"/>
                </a:rPr>
                <a:t>袁隆平如何面對研究時所遇到的困難？</a:t>
              </a:r>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a:solidFill>
                    <a:srgbClr val="7030A0"/>
                  </a:solidFill>
                  <a:latin typeface="標楷體" panose="03000509000000000000" pitchFamily="65" charset="-120"/>
                  <a:ea typeface="標楷體" panose="03000509000000000000" pitchFamily="65" charset="-120"/>
                </a:rPr>
                <a:t> </a:t>
              </a:r>
              <a:r>
                <a:rPr lang="en-US" altLang="zh-TW" sz="2400" dirty="0" smtClean="0">
                  <a:solidFill>
                    <a:srgbClr val="7030A0"/>
                  </a:solidFill>
                  <a:latin typeface="標楷體" panose="03000509000000000000" pitchFamily="65" charset="-120"/>
                  <a:ea typeface="標楷體" panose="03000509000000000000" pitchFamily="65" charset="-120"/>
                </a:rPr>
                <a:t>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A. </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放棄他的研究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B.</a:t>
              </a:r>
              <a:r>
                <a:rPr lang="zh-TW" altLang="en-US" sz="2400" dirty="0">
                  <a:solidFill>
                    <a:schemeClr val="accent6">
                      <a:lumMod val="75000"/>
                    </a:schemeClr>
                  </a:solidFill>
                  <a:latin typeface="標楷體" panose="03000509000000000000" pitchFamily="65" charset="-120"/>
                  <a:ea typeface="標楷體" panose="03000509000000000000" pitchFamily="65" charset="-120"/>
                </a:rPr>
                <a:t>堅持</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繼續他的研究</a:t>
              </a:r>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r>
                <a:rPr lang="en-US" altLang="zh-TW" sz="2400" dirty="0">
                  <a:solidFill>
                    <a:schemeClr val="accent6">
                      <a:lumMod val="75000"/>
                    </a:schemeClr>
                  </a:solidFill>
                  <a:latin typeface="標楷體" panose="03000509000000000000" pitchFamily="65" charset="-120"/>
                  <a:ea typeface="標楷體" panose="03000509000000000000" pitchFamily="65" charset="-120"/>
                </a:rPr>
                <a:t>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 C. </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改</a:t>
              </a:r>
              <a:r>
                <a:rPr lang="zh-TW" altLang="en-US" sz="2400" dirty="0">
                  <a:solidFill>
                    <a:schemeClr val="accent6">
                      <a:lumMod val="75000"/>
                    </a:schemeClr>
                  </a:solidFill>
                  <a:latin typeface="標楷體" panose="03000509000000000000" pitchFamily="65" charset="-120"/>
                  <a:ea typeface="標楷體" panose="03000509000000000000" pitchFamily="65" charset="-120"/>
                </a:rPr>
                <a:t>為研究蔬菜</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種植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D.</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改為研究粟米種植</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r>
                <a:rPr lang="en-US" altLang="zh-HK" sz="2400" dirty="0" smtClean="0">
                  <a:solidFill>
                    <a:srgbClr val="7030A0"/>
                  </a:solidFill>
                  <a:latin typeface="標楷體" panose="03000509000000000000" pitchFamily="65" charset="-120"/>
                  <a:ea typeface="標楷體" panose="03000509000000000000" pitchFamily="65" charset="-120"/>
                </a:rPr>
                <a:t> </a:t>
              </a:r>
              <a:endParaRPr lang="en-US" altLang="zh-HK" sz="2400" dirty="0">
                <a:solidFill>
                  <a:srgbClr val="7030A0"/>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1665047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個人反思：</a:t>
            </a:r>
            <a:endParaRPr lang="en-US" dirty="0">
              <a:latin typeface="DFKai-SB" panose="03000509000000000000" pitchFamily="65" charset="-120"/>
              <a:ea typeface="DFKai-SB" panose="03000509000000000000" pitchFamily="65" charset="-120"/>
            </a:endParaRPr>
          </a:p>
        </p:txBody>
      </p:sp>
      <p:sp>
        <p:nvSpPr>
          <p:cNvPr id="5" name="Cloud Callout 4"/>
          <p:cNvSpPr/>
          <p:nvPr/>
        </p:nvSpPr>
        <p:spPr>
          <a:xfrm>
            <a:off x="955254" y="1027906"/>
            <a:ext cx="8928290" cy="4866087"/>
          </a:xfrm>
          <a:prstGeom prst="cloudCallout">
            <a:avLst>
              <a:gd name="adj1" fmla="val 53207"/>
              <a:gd name="adj2" fmla="val 48866"/>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smtClean="0">
                <a:solidFill>
                  <a:srgbClr val="7030A0"/>
                </a:solidFill>
                <a:latin typeface="DFKai-SB" panose="03000509000000000000" pitchFamily="65" charset="-120"/>
                <a:ea typeface="DFKai-SB" panose="03000509000000000000" pitchFamily="65" charset="-120"/>
              </a:rPr>
              <a:t>這</a:t>
            </a:r>
            <a:r>
              <a:rPr lang="zh-TW" altLang="en-US" sz="3600" dirty="0">
                <a:solidFill>
                  <a:srgbClr val="7030A0"/>
                </a:solidFill>
                <a:latin typeface="DFKai-SB" panose="03000509000000000000" pitchFamily="65" charset="-120"/>
                <a:ea typeface="DFKai-SB" panose="03000509000000000000" pitchFamily="65" charset="-120"/>
              </a:rPr>
              <a:t>位</a:t>
            </a:r>
            <a:r>
              <a:rPr lang="zh-TW" altLang="en-US" sz="3600" dirty="0" smtClean="0">
                <a:solidFill>
                  <a:srgbClr val="7030A0"/>
                </a:solidFill>
                <a:latin typeface="DFKai-SB" panose="03000509000000000000" pitchFamily="65" charset="-120"/>
                <a:ea typeface="DFKai-SB" panose="03000509000000000000" pitchFamily="65" charset="-120"/>
              </a:rPr>
              <a:t>勤勞堅毅的科學家──</a:t>
            </a:r>
            <a:endParaRPr lang="en-US" altLang="zh-TW" sz="3600" dirty="0" smtClean="0">
              <a:solidFill>
                <a:srgbClr val="7030A0"/>
              </a:solidFill>
              <a:latin typeface="DFKai-SB" panose="03000509000000000000" pitchFamily="65" charset="-120"/>
              <a:ea typeface="DFKai-SB" panose="03000509000000000000" pitchFamily="65" charset="-120"/>
            </a:endParaRPr>
          </a:p>
          <a:p>
            <a:pPr algn="just"/>
            <a:r>
              <a:rPr lang="zh-TW" altLang="en-US" sz="3600" dirty="0" smtClean="0">
                <a:solidFill>
                  <a:srgbClr val="7030A0"/>
                </a:solidFill>
                <a:latin typeface="DFKai-SB" panose="03000509000000000000" pitchFamily="65" charset="-120"/>
                <a:ea typeface="DFKai-SB" panose="03000509000000000000" pitchFamily="65" charset="-120"/>
              </a:rPr>
              <a:t>袁隆平，</a:t>
            </a:r>
            <a:r>
              <a:rPr lang="zh-TW" altLang="en-US" sz="3600" dirty="0">
                <a:solidFill>
                  <a:srgbClr val="7030A0"/>
                </a:solidFill>
                <a:latin typeface="DFKai-SB" panose="03000509000000000000" pitchFamily="65" charset="-120"/>
                <a:ea typeface="DFKai-SB" panose="03000509000000000000" pitchFamily="65" charset="-120"/>
              </a:rPr>
              <a:t>花了一生努力研究雜交水稻，為國家及世界的糧食發展作出重大貢獻。我可以</a:t>
            </a:r>
            <a:r>
              <a:rPr lang="zh-TW" altLang="en-US" sz="3600" dirty="0" smtClean="0">
                <a:solidFill>
                  <a:srgbClr val="7030A0"/>
                </a:solidFill>
                <a:latin typeface="DFKai-SB" panose="03000509000000000000" pitchFamily="65" charset="-120"/>
                <a:ea typeface="DFKai-SB" panose="03000509000000000000" pitchFamily="65" charset="-120"/>
              </a:rPr>
              <a:t>如何效法他勤勞和堅毅的態度</a:t>
            </a:r>
            <a:r>
              <a:rPr lang="zh-TW" altLang="en-US" sz="3600" dirty="0">
                <a:solidFill>
                  <a:srgbClr val="7030A0"/>
                </a:solidFill>
                <a:latin typeface="DFKai-SB" panose="03000509000000000000" pitchFamily="65" charset="-120"/>
                <a:ea typeface="DFKai-SB" panose="03000509000000000000" pitchFamily="65" charset="-120"/>
              </a:rPr>
              <a:t>？</a:t>
            </a:r>
            <a:endParaRPr lang="en-US" altLang="zh-TW" sz="3600" dirty="0" smtClean="0">
              <a:solidFill>
                <a:srgbClr val="7030A0"/>
              </a:solidFill>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7</a:t>
            </a:fld>
            <a:endParaRPr lang="zh-HK" altLang="en-US"/>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302644" y="4421763"/>
            <a:ext cx="1777308" cy="2034021"/>
          </a:xfrm>
          <a:prstGeom prst="rect">
            <a:avLst/>
          </a:prstGeom>
        </p:spPr>
      </p:pic>
      <p:pic>
        <p:nvPicPr>
          <p:cNvPr id="7" name="Picture 6"/>
          <p:cNvPicPr>
            <a:picLocks noChangeAspect="1"/>
          </p:cNvPicPr>
          <p:nvPr/>
        </p:nvPicPr>
        <p:blipFill>
          <a:blip r:embed="rId5"/>
          <a:stretch>
            <a:fillRect/>
          </a:stretch>
        </p:blipFill>
        <p:spPr>
          <a:xfrm>
            <a:off x="2602540" y="5494764"/>
            <a:ext cx="1138187" cy="1226712"/>
          </a:xfrm>
          <a:prstGeom prst="ellipse">
            <a:avLst/>
          </a:prstGeom>
        </p:spPr>
      </p:pic>
      <p:pic>
        <p:nvPicPr>
          <p:cNvPr id="8" name="Picture 7"/>
          <p:cNvPicPr>
            <a:picLocks noChangeAspect="1"/>
          </p:cNvPicPr>
          <p:nvPr/>
        </p:nvPicPr>
        <p:blipFill>
          <a:blip r:embed="rId6"/>
          <a:stretch>
            <a:fillRect/>
          </a:stretch>
        </p:blipFill>
        <p:spPr>
          <a:xfrm>
            <a:off x="483285" y="4973454"/>
            <a:ext cx="1273233" cy="1403450"/>
          </a:xfrm>
          <a:prstGeom prst="ellipse">
            <a:avLst/>
          </a:prstGeom>
        </p:spPr>
      </p:pic>
    </p:spTree>
    <p:extLst>
      <p:ext uri="{BB962C8B-B14F-4D97-AF65-F5344CB8AC3E}">
        <p14:creationId xmlns:p14="http://schemas.microsoft.com/office/powerpoint/2010/main" val="269546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5" name="Cloud Callout 4"/>
          <p:cNvSpPr/>
          <p:nvPr/>
        </p:nvSpPr>
        <p:spPr>
          <a:xfrm>
            <a:off x="2041861" y="1168953"/>
            <a:ext cx="9654443" cy="4535704"/>
          </a:xfrm>
          <a:prstGeom prst="cloudCallout">
            <a:avLst>
              <a:gd name="adj1" fmla="val -56354"/>
              <a:gd name="adj2" fmla="val 45500"/>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HK" sz="2400" dirty="0" smtClean="0"/>
              <a:t>）</a:t>
            </a:r>
            <a:endParaRPr lang="zh-TW" altLang="zh-HK" sz="2400" dirty="0"/>
          </a:p>
          <a:p>
            <a:r>
              <a:rPr lang="en-HK" altLang="zh-HK" sz="2400" dirty="0"/>
              <a:t> </a:t>
            </a:r>
            <a:endParaRPr lang="zh-TW" altLang="zh-HK" sz="2400" dirty="0"/>
          </a:p>
          <a:p>
            <a:endParaRPr lang="en-US" altLang="zh-TW" sz="3600" dirty="0" smtClean="0">
              <a:solidFill>
                <a:srgbClr val="7030A0"/>
              </a:solidFill>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8</a:t>
            </a:fld>
            <a:endParaRPr lang="zh-HK" alt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19" y="4206240"/>
            <a:ext cx="1931642" cy="1931642"/>
          </a:xfrm>
          <a:prstGeom prst="rect">
            <a:avLst/>
          </a:prstGeom>
        </p:spPr>
      </p:pic>
      <p:sp>
        <p:nvSpPr>
          <p:cNvPr id="7" name="TextBox 6"/>
          <p:cNvSpPr txBox="1"/>
          <p:nvPr/>
        </p:nvSpPr>
        <p:spPr>
          <a:xfrm>
            <a:off x="3061853" y="2219497"/>
            <a:ext cx="7614458" cy="2215991"/>
          </a:xfrm>
          <a:prstGeom prst="rect">
            <a:avLst/>
          </a:prstGeom>
          <a:noFill/>
        </p:spPr>
        <p:txBody>
          <a:bodyPr wrap="square" rtlCol="0">
            <a:spAutoFit/>
          </a:bodyPr>
          <a:lstStyle/>
          <a:p>
            <a:r>
              <a:rPr lang="zh-TW" altLang="zh-HK" sz="2400" dirty="0">
                <a:solidFill>
                  <a:srgbClr val="7030A0"/>
                </a:solidFill>
                <a:latin typeface="標楷體" panose="03000509000000000000" pitchFamily="65" charset="-120"/>
                <a:ea typeface="標楷體" panose="03000509000000000000" pitchFamily="65" charset="-120"/>
              </a:rPr>
              <a:t>各位同學，如果你想知道更多關於袁隆平的生平和貢獻，請觀看以下影片：</a:t>
            </a:r>
          </a:p>
          <a:p>
            <a:r>
              <a:rPr lang="en-HK" altLang="zh-HK" sz="2400" dirty="0">
                <a:solidFill>
                  <a:srgbClr val="7030A0"/>
                </a:solidFill>
                <a:latin typeface="標楷體" panose="03000509000000000000" pitchFamily="65" charset="-120"/>
                <a:ea typeface="標楷體" panose="03000509000000000000" pitchFamily="65" charset="-120"/>
              </a:rPr>
              <a:t> </a:t>
            </a:r>
            <a:endParaRPr lang="zh-TW" altLang="zh-HK" sz="2400" dirty="0">
              <a:solidFill>
                <a:srgbClr val="7030A0"/>
              </a:solidFill>
              <a:latin typeface="標楷體" panose="03000509000000000000" pitchFamily="65" charset="-120"/>
              <a:ea typeface="標楷體" panose="03000509000000000000" pitchFamily="65" charset="-120"/>
            </a:endParaRPr>
          </a:p>
          <a:p>
            <a:r>
              <a:rPr lang="zh-TW" altLang="zh-HK" sz="2400" dirty="0">
                <a:solidFill>
                  <a:srgbClr val="7030A0"/>
                </a:solidFill>
                <a:latin typeface="標楷體" panose="03000509000000000000" pitchFamily="65" charset="-120"/>
                <a:ea typeface="標楷體" panose="03000509000000000000" pitchFamily="65" charset="-120"/>
              </a:rPr>
              <a:t>無綫新聞：《星期日檔案－雜交水稻之父－袁隆平》</a:t>
            </a:r>
          </a:p>
          <a:p>
            <a:r>
              <a:rPr lang="en-HK" altLang="zh-HK" sz="2400" u="sng" dirty="0">
                <a:hlinkClick r:id="rId5"/>
              </a:rPr>
              <a:t>https://</a:t>
            </a:r>
            <a:r>
              <a:rPr lang="en-HK" altLang="zh-HK" sz="2400" u="sng" dirty="0" smtClean="0">
                <a:hlinkClick r:id="rId5"/>
              </a:rPr>
              <a:t>www.youtube.com/watch/elqWPSR-C9k</a:t>
            </a:r>
            <a:endParaRPr lang="zh-TW" altLang="zh-HK" sz="2400" dirty="0"/>
          </a:p>
          <a:p>
            <a:endParaRPr lang="zh-HK" altLang="en-US" dirty="0"/>
          </a:p>
        </p:txBody>
      </p:sp>
    </p:spTree>
    <p:extLst>
      <p:ext uri="{BB962C8B-B14F-4D97-AF65-F5344CB8AC3E}">
        <p14:creationId xmlns:p14="http://schemas.microsoft.com/office/powerpoint/2010/main" val="1963143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自學小挑戰（參考答案）：</a:t>
            </a:r>
            <a:endParaRPr lang="en-US" dirty="0">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9</a:t>
            </a:fld>
            <a:endParaRPr lang="zh-HK" altLang="en-US"/>
          </a:p>
        </p:txBody>
      </p:sp>
      <p:grpSp>
        <p:nvGrpSpPr>
          <p:cNvPr id="6" name="Group 5"/>
          <p:cNvGrpSpPr/>
          <p:nvPr/>
        </p:nvGrpSpPr>
        <p:grpSpPr>
          <a:xfrm>
            <a:off x="116378" y="1064029"/>
            <a:ext cx="12075621" cy="5486400"/>
            <a:chOff x="116378" y="1064029"/>
            <a:chExt cx="12075621" cy="5486400"/>
          </a:xfrm>
        </p:grpSpPr>
        <p:sp>
          <p:nvSpPr>
            <p:cNvPr id="7" name="Cloud Callout 6"/>
            <p:cNvSpPr/>
            <p:nvPr/>
          </p:nvSpPr>
          <p:spPr>
            <a:xfrm>
              <a:off x="116378" y="1064029"/>
              <a:ext cx="12075621" cy="5486400"/>
            </a:xfrm>
            <a:prstGeom prst="cloudCallout">
              <a:avLst>
                <a:gd name="adj1" fmla="val -47620"/>
                <a:gd name="adj2" fmla="val 50427"/>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7030A0"/>
                </a:solidFill>
                <a:latin typeface="標楷體" panose="03000509000000000000" pitchFamily="65" charset="-120"/>
                <a:ea typeface="標楷體" panose="03000509000000000000" pitchFamily="65" charset="-120"/>
              </a:endParaRPr>
            </a:p>
          </p:txBody>
        </p:sp>
        <p:sp>
          <p:nvSpPr>
            <p:cNvPr id="8" name="TextBox 7"/>
            <p:cNvSpPr txBox="1"/>
            <p:nvPr/>
          </p:nvSpPr>
          <p:spPr>
            <a:xfrm>
              <a:off x="1589581" y="2062192"/>
              <a:ext cx="10280993" cy="3785652"/>
            </a:xfrm>
            <a:prstGeom prst="rect">
              <a:avLst/>
            </a:prstGeom>
            <a:noFill/>
          </p:spPr>
          <p:txBody>
            <a:bodyPr wrap="square" rtlCol="0">
              <a:spAutoFit/>
            </a:bodyPr>
            <a:lstStyle/>
            <a:p>
              <a:r>
                <a:rPr lang="en-US" altLang="zh-TW" sz="2400" dirty="0">
                  <a:solidFill>
                    <a:srgbClr val="7030A0"/>
                  </a:solidFill>
                  <a:latin typeface="DFKai-SB" panose="03000509000000000000" pitchFamily="65" charset="-120"/>
                  <a:ea typeface="DFKai-SB" panose="03000509000000000000" pitchFamily="65" charset="-120"/>
                </a:rPr>
                <a:t>1.</a:t>
              </a:r>
              <a:r>
                <a:rPr lang="zh-TW" altLang="en-US" sz="2400" dirty="0">
                  <a:solidFill>
                    <a:srgbClr val="7030A0"/>
                  </a:solidFill>
                  <a:latin typeface="DFKai-SB" panose="03000509000000000000" pitchFamily="65" charset="-120"/>
                  <a:ea typeface="DFKai-SB" panose="03000509000000000000" pitchFamily="65" charset="-120"/>
                </a:rPr>
                <a:t>袁隆平是一名享譽國際的科學家，他有</a:t>
              </a:r>
              <a:r>
                <a:rPr lang="zh-TW" altLang="en-US" sz="2400" dirty="0" smtClean="0">
                  <a:solidFill>
                    <a:srgbClr val="7030A0"/>
                  </a:solidFill>
                  <a:latin typeface="DFKai-SB" panose="03000509000000000000" pitchFamily="65" charset="-120"/>
                  <a:ea typeface="DFKai-SB" panose="03000509000000000000" pitchFamily="65" charset="-120"/>
                </a:rPr>
                <a:t>什麼</a:t>
              </a:r>
              <a:r>
                <a:rPr lang="zh-TW" altLang="en-US" sz="2400" dirty="0">
                  <a:solidFill>
                    <a:srgbClr val="7030A0"/>
                  </a:solidFill>
                  <a:latin typeface="DFKai-SB" panose="03000509000000000000" pitchFamily="65" charset="-120"/>
                  <a:ea typeface="DFKai-SB" panose="03000509000000000000" pitchFamily="65" charset="-120"/>
                </a:rPr>
                <a:t>榮譽稱號？</a:t>
              </a:r>
              <a:endParaRPr lang="en-US" altLang="zh-TW" sz="2400" dirty="0">
                <a:solidFill>
                  <a:srgbClr val="7030A0"/>
                </a:solidFill>
                <a:latin typeface="DFKai-SB" panose="03000509000000000000" pitchFamily="65" charset="-120"/>
                <a:ea typeface="DFKai-SB" panose="03000509000000000000" pitchFamily="65" charset="-120"/>
              </a:endParaRPr>
            </a:p>
            <a:p>
              <a:r>
                <a:rPr lang="en-US" altLang="zh-TW" sz="2400" dirty="0" smtClean="0">
                  <a:solidFill>
                    <a:srgbClr val="7030A0"/>
                  </a:solidFill>
                  <a:latin typeface="DFKai-SB" panose="03000509000000000000" pitchFamily="65" charset="-120"/>
                  <a:ea typeface="DFKai-SB" panose="03000509000000000000" pitchFamily="65" charset="-120"/>
                </a:rPr>
                <a:t>  </a:t>
              </a:r>
              <a:r>
                <a:rPr lang="en-US" altLang="zh-TW" sz="2400" dirty="0" smtClean="0">
                  <a:solidFill>
                    <a:srgbClr val="FF0000"/>
                  </a:solidFill>
                  <a:latin typeface="DFKai-SB" panose="03000509000000000000" pitchFamily="65" charset="-120"/>
                  <a:ea typeface="DFKai-SB" panose="03000509000000000000" pitchFamily="65" charset="-120"/>
                </a:rPr>
                <a:t>C. </a:t>
              </a:r>
              <a:r>
                <a:rPr lang="zh-TW" altLang="en-US" sz="2400" dirty="0">
                  <a:solidFill>
                    <a:srgbClr val="FF0000"/>
                  </a:solidFill>
                  <a:latin typeface="DFKai-SB" panose="03000509000000000000" pitchFamily="65" charset="-120"/>
                  <a:ea typeface="DFKai-SB" panose="03000509000000000000" pitchFamily="65" charset="-120"/>
                </a:rPr>
                <a:t>雜交水稻</a:t>
              </a:r>
              <a:r>
                <a:rPr lang="zh-TW" altLang="en-US" sz="2400" dirty="0" smtClean="0">
                  <a:solidFill>
                    <a:srgbClr val="FF0000"/>
                  </a:solidFill>
                  <a:latin typeface="DFKai-SB" panose="03000509000000000000" pitchFamily="65" charset="-120"/>
                  <a:ea typeface="DFKai-SB" panose="03000509000000000000" pitchFamily="65" charset="-120"/>
                </a:rPr>
                <a:t>之父  </a:t>
              </a:r>
              <a:endParaRPr lang="en-US" altLang="zh-TW" sz="2400" dirty="0" smtClean="0">
                <a:solidFill>
                  <a:srgbClr val="FF0000"/>
                </a:solidFill>
                <a:latin typeface="DFKai-SB" panose="03000509000000000000" pitchFamily="65" charset="-120"/>
                <a:ea typeface="DFKai-SB" panose="03000509000000000000" pitchFamily="65" charset="-120"/>
              </a:endParaRPr>
            </a:p>
            <a:p>
              <a:endParaRPr lang="en-US" altLang="zh-TW" sz="2400" dirty="0">
                <a:solidFill>
                  <a:schemeClr val="accent6">
                    <a:lumMod val="75000"/>
                  </a:schemeClr>
                </a:solidFill>
                <a:latin typeface="DFKai-SB" panose="03000509000000000000" pitchFamily="65" charset="-120"/>
                <a:ea typeface="DFKai-SB" panose="03000509000000000000" pitchFamily="65" charset="-120"/>
              </a:endParaRPr>
            </a:p>
            <a:p>
              <a:r>
                <a:rPr lang="en-US" altLang="zh-TW" sz="2400" dirty="0" smtClean="0">
                  <a:solidFill>
                    <a:srgbClr val="7030A0"/>
                  </a:solidFill>
                  <a:latin typeface="DFKai-SB" panose="03000509000000000000" pitchFamily="65" charset="-120"/>
                  <a:ea typeface="DFKai-SB" panose="03000509000000000000" pitchFamily="65" charset="-120"/>
                </a:rPr>
                <a:t>2.</a:t>
              </a:r>
              <a:r>
                <a:rPr lang="zh-TW" altLang="en-US" sz="2400" dirty="0" smtClean="0">
                  <a:solidFill>
                    <a:srgbClr val="7030A0"/>
                  </a:solidFill>
                  <a:latin typeface="標楷體" panose="03000509000000000000" pitchFamily="65" charset="-120"/>
                  <a:ea typeface="標楷體" panose="03000509000000000000" pitchFamily="65" charset="-120"/>
                </a:rPr>
                <a:t>以下哪項</a:t>
              </a:r>
              <a:r>
                <a:rPr lang="zh-TW" altLang="en-US" sz="2400" b="1" u="sng" dirty="0" smtClean="0">
                  <a:solidFill>
                    <a:srgbClr val="7030A0"/>
                  </a:solidFill>
                  <a:latin typeface="標楷體" panose="03000509000000000000" pitchFamily="65" charset="-120"/>
                  <a:ea typeface="標楷體" panose="03000509000000000000" pitchFamily="65" charset="-120"/>
                </a:rPr>
                <a:t>不是</a:t>
              </a:r>
              <a:r>
                <a:rPr lang="zh-TW" altLang="en-US" sz="2400" dirty="0" smtClean="0">
                  <a:solidFill>
                    <a:srgbClr val="7030A0"/>
                  </a:solidFill>
                  <a:latin typeface="標楷體" panose="03000509000000000000" pitchFamily="65" charset="-120"/>
                  <a:ea typeface="標楷體" panose="03000509000000000000" pitchFamily="65" charset="-120"/>
                </a:rPr>
                <a:t>袁隆平在研究時所遇到的困難？</a:t>
              </a:r>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  </a:t>
              </a:r>
              <a:r>
                <a:rPr lang="en-US" altLang="zh-TW" sz="2400" dirty="0" smtClean="0">
                  <a:solidFill>
                    <a:srgbClr val="FF0000"/>
                  </a:solidFill>
                  <a:latin typeface="標楷體" panose="03000509000000000000" pitchFamily="65" charset="-120"/>
                  <a:ea typeface="標楷體" panose="03000509000000000000" pitchFamily="65" charset="-120"/>
                </a:rPr>
                <a:t>D.</a:t>
              </a:r>
              <a:r>
                <a:rPr lang="zh-TW" altLang="en-US" sz="2400" dirty="0" smtClean="0">
                  <a:solidFill>
                    <a:srgbClr val="FF0000"/>
                  </a:solidFill>
                  <a:latin typeface="標楷體" panose="03000509000000000000" pitchFamily="65" charset="-120"/>
                  <a:ea typeface="標楷體" panose="03000509000000000000" pitchFamily="65" charset="-120"/>
                </a:rPr>
                <a:t>他的研究團隊不合作</a:t>
              </a:r>
              <a:r>
                <a:rPr lang="en-US" altLang="zh-TW" sz="2400" dirty="0" smtClean="0">
                  <a:solidFill>
                    <a:srgbClr val="FF0000"/>
                  </a:solidFill>
                  <a:latin typeface="標楷體" panose="03000509000000000000" pitchFamily="65" charset="-120"/>
                  <a:ea typeface="標楷體" panose="03000509000000000000" pitchFamily="65" charset="-120"/>
                </a:rPr>
                <a:t> </a:t>
              </a:r>
            </a:p>
            <a:p>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smtClean="0">
                  <a:solidFill>
                    <a:srgbClr val="7030A0"/>
                  </a:solidFill>
                  <a:latin typeface="標楷體" panose="03000509000000000000" pitchFamily="65" charset="-120"/>
                  <a:ea typeface="標楷體" panose="03000509000000000000" pitchFamily="65" charset="-120"/>
                </a:rPr>
                <a:t>3.</a:t>
              </a:r>
              <a:r>
                <a:rPr lang="zh-TW" altLang="en-US" sz="2400" dirty="0" smtClean="0">
                  <a:solidFill>
                    <a:srgbClr val="7030A0"/>
                  </a:solidFill>
                  <a:latin typeface="標楷體" panose="03000509000000000000" pitchFamily="65" charset="-120"/>
                  <a:ea typeface="標楷體" panose="03000509000000000000" pitchFamily="65" charset="-120"/>
                </a:rPr>
                <a:t>袁隆平如何面對研究時所遇到的困難？</a:t>
              </a:r>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a:solidFill>
                    <a:srgbClr val="7030A0"/>
                  </a:solidFill>
                  <a:latin typeface="標楷體" panose="03000509000000000000" pitchFamily="65" charset="-120"/>
                  <a:ea typeface="標楷體" panose="03000509000000000000" pitchFamily="65" charset="-120"/>
                </a:rPr>
                <a:t> </a:t>
              </a:r>
              <a:r>
                <a:rPr lang="en-US" altLang="zh-TW" sz="2400" dirty="0" smtClean="0">
                  <a:solidFill>
                    <a:srgbClr val="7030A0"/>
                  </a:solidFill>
                  <a:latin typeface="標楷體" panose="03000509000000000000" pitchFamily="65" charset="-120"/>
                  <a:ea typeface="標楷體" panose="03000509000000000000" pitchFamily="65" charset="-120"/>
                </a:rPr>
                <a:t> </a:t>
              </a:r>
              <a:r>
                <a:rPr lang="en-US" altLang="zh-TW" sz="2400" dirty="0" smtClean="0">
                  <a:solidFill>
                    <a:srgbClr val="FF0000"/>
                  </a:solidFill>
                  <a:latin typeface="標楷體" panose="03000509000000000000" pitchFamily="65" charset="-120"/>
                  <a:ea typeface="標楷體" panose="03000509000000000000" pitchFamily="65" charset="-120"/>
                </a:rPr>
                <a:t>B.</a:t>
              </a:r>
              <a:r>
                <a:rPr lang="zh-TW" altLang="en-US" sz="2400" dirty="0" smtClean="0">
                  <a:solidFill>
                    <a:srgbClr val="FF0000"/>
                  </a:solidFill>
                  <a:latin typeface="標楷體" panose="03000509000000000000" pitchFamily="65" charset="-120"/>
                  <a:ea typeface="標楷體" panose="03000509000000000000" pitchFamily="65" charset="-120"/>
                </a:rPr>
                <a:t>堅持繼續他的研究</a:t>
              </a:r>
              <a:endParaRPr lang="en-US" altLang="zh-TW" sz="2400" dirty="0">
                <a:solidFill>
                  <a:srgbClr val="FF0000"/>
                </a:solidFill>
                <a:latin typeface="標楷體" panose="03000509000000000000" pitchFamily="65" charset="-120"/>
                <a:ea typeface="標楷體" panose="03000509000000000000" pitchFamily="65" charset="-120"/>
              </a:endParaRPr>
            </a:p>
            <a:p>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r>
                <a:rPr lang="en-US" altLang="zh-HK" sz="2400" dirty="0" smtClean="0">
                  <a:solidFill>
                    <a:srgbClr val="7030A0"/>
                  </a:solidFill>
                  <a:latin typeface="標楷體" panose="03000509000000000000" pitchFamily="65" charset="-120"/>
                  <a:ea typeface="標楷體" panose="03000509000000000000" pitchFamily="65" charset="-120"/>
                </a:rPr>
                <a:t> </a:t>
              </a:r>
              <a:endParaRPr lang="en-US" altLang="zh-HK" sz="2400" dirty="0">
                <a:solidFill>
                  <a:srgbClr val="7030A0"/>
                </a:solidFill>
                <a:latin typeface="標楷體" panose="03000509000000000000" pitchFamily="65" charset="-120"/>
                <a:ea typeface="標楷體" panose="03000509000000000000" pitchFamily="65" charset="-120"/>
              </a:endParaRPr>
            </a:p>
          </p:txBody>
        </p:sp>
      </p:grpSp>
      <p:sp>
        <p:nvSpPr>
          <p:cNvPr id="9" name="Rectangle 8"/>
          <p:cNvSpPr/>
          <p:nvPr/>
        </p:nvSpPr>
        <p:spPr>
          <a:xfrm>
            <a:off x="9592888" y="6118882"/>
            <a:ext cx="1005840" cy="45720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hlinkClick r:id="rId4" action="ppaction://hlinksldjump"/>
              </a:rPr>
              <a:t>返回</a:t>
            </a:r>
            <a:endParaRPr lang="zh-HK" altLang="en-US" dirty="0"/>
          </a:p>
        </p:txBody>
      </p:sp>
    </p:spTree>
    <p:extLst>
      <p:ext uri="{BB962C8B-B14F-4D97-AF65-F5344CB8AC3E}">
        <p14:creationId xmlns:p14="http://schemas.microsoft.com/office/powerpoint/2010/main" val="135037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5957</TotalTime>
  <Words>617</Words>
  <Application>Microsoft Office PowerPoint</Application>
  <PresentationFormat>寬螢幕</PresentationFormat>
  <Paragraphs>60</Paragraphs>
  <Slides>9</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9</vt:i4>
      </vt:variant>
    </vt:vector>
  </HeadingPairs>
  <TitlesOfParts>
    <vt:vector size="18" baseType="lpstr">
      <vt:lpstr>微軟正黑體 Light</vt:lpstr>
      <vt:lpstr>新細明體</vt:lpstr>
      <vt:lpstr>標楷體</vt:lpstr>
      <vt:lpstr>標楷體</vt:lpstr>
      <vt:lpstr>Arial</vt:lpstr>
      <vt:lpstr>Calibri</vt:lpstr>
      <vt:lpstr>Calibri Light</vt:lpstr>
      <vt:lpstr>Times New Roman</vt:lpstr>
      <vt:lpstr>Office Theme</vt:lpstr>
      <vt:lpstr> 自主學習活動(高小) 勤勞堅毅的袁隆平  教育局課程發展處 小學常識科</vt:lpstr>
      <vt:lpstr>PowerPoint 簡報</vt:lpstr>
      <vt:lpstr>PowerPoint 簡報</vt:lpstr>
      <vt:lpstr>PowerPoint 簡報</vt:lpstr>
      <vt:lpstr>PowerPoint 簡報</vt:lpstr>
      <vt:lpstr>自學小挑戰：</vt:lpstr>
      <vt:lpstr>個人反思：</vt:lpstr>
      <vt:lpstr>PowerPoint 簡報</vt:lpstr>
      <vt:lpstr>自學小挑戰（參考答案）：</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資源安全-袁隆平與糧食安全</dc:title>
  <dc:creator>CHAN, Tak-wah Bonnie</dc:creator>
  <cp:lastModifiedBy>SACPS</cp:lastModifiedBy>
  <cp:revision>351</cp:revision>
  <cp:lastPrinted>2022-11-08T06:26:26Z</cp:lastPrinted>
  <dcterms:created xsi:type="dcterms:W3CDTF">2022-01-10T06:25:06Z</dcterms:created>
  <dcterms:modified xsi:type="dcterms:W3CDTF">2024-04-11T08:19:33Z</dcterms:modified>
</cp:coreProperties>
</file>